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307" r:id="rId12"/>
    <p:sldId id="308" r:id="rId13"/>
    <p:sldId id="271" r:id="rId14"/>
    <p:sldId id="272" r:id="rId15"/>
    <p:sldId id="301" r:id="rId16"/>
    <p:sldId id="273" r:id="rId17"/>
    <p:sldId id="274" r:id="rId18"/>
    <p:sldId id="276" r:id="rId19"/>
    <p:sldId id="298" r:id="rId20"/>
    <p:sldId id="278" r:id="rId21"/>
    <p:sldId id="279" r:id="rId22"/>
    <p:sldId id="281" r:id="rId23"/>
    <p:sldId id="283" r:id="rId24"/>
    <p:sldId id="294" r:id="rId25"/>
    <p:sldId id="284" r:id="rId26"/>
    <p:sldId id="285" r:id="rId27"/>
    <p:sldId id="286" r:id="rId28"/>
    <p:sldId id="287" r:id="rId29"/>
    <p:sldId id="289" r:id="rId30"/>
    <p:sldId id="290" r:id="rId31"/>
    <p:sldId id="297" r:id="rId32"/>
    <p:sldId id="293" r:id="rId33"/>
    <p:sldId id="302" r:id="rId34"/>
    <p:sldId id="30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65FFB-38C6-4FE5-811B-B14064040A42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6E60B-3EEF-4B4B-B474-6FF48E784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3D5D1C7-7133-4F1B-8212-257328CDA3EA}" type="slidenum">
              <a:rPr lang="en-IN" sz="1200">
                <a:latin typeface="Arial" charset="0"/>
              </a:rPr>
              <a:pPr algn="r" eaLnBrk="1" hangingPunct="1"/>
              <a:t>11</a:t>
            </a:fld>
            <a:endParaRPr lang="en-IN" sz="1200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3D5D1C7-7133-4F1B-8212-257328CDA3EA}" type="slidenum">
              <a:rPr lang="en-IN" sz="1200">
                <a:latin typeface="Arial" charset="0"/>
              </a:rPr>
              <a:pPr algn="r" eaLnBrk="1" hangingPunct="1"/>
              <a:t>24</a:t>
            </a:fld>
            <a:endParaRPr lang="en-IN" sz="1200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CEAD16-D2E9-493E-B8EA-822C3F4DE17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1B2F3-C234-416D-A663-C8CFA4346E4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Evaluation of Adult Kidney Transplant Candidates</a:t>
            </a:r>
            <a:endParaRPr lang="en-US" sz="4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0546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By </a:t>
            </a:r>
          </a:p>
          <a:p>
            <a:pPr algn="ctr"/>
            <a:r>
              <a:rPr lang="en-US" sz="3500" dirty="0" err="1" smtClean="0">
                <a:solidFill>
                  <a:srgbClr val="FFFF00"/>
                </a:solidFill>
              </a:rPr>
              <a:t>Emad</a:t>
            </a:r>
            <a:r>
              <a:rPr lang="en-US" sz="3500" dirty="0" smtClean="0">
                <a:solidFill>
                  <a:srgbClr val="FFFF00"/>
                </a:solidFill>
              </a:rPr>
              <a:t> </a:t>
            </a:r>
            <a:r>
              <a:rPr lang="en-US" sz="3500" dirty="0" err="1" smtClean="0">
                <a:solidFill>
                  <a:srgbClr val="FFFF00"/>
                </a:solidFill>
              </a:rPr>
              <a:t>abokhabar</a:t>
            </a:r>
            <a:endParaRPr lang="en-US" sz="3500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/>
              <a:t>Lecturer of internal medicine and nephrology</a:t>
            </a:r>
          </a:p>
          <a:p>
            <a:pPr algn="ctr"/>
            <a:r>
              <a:rPr lang="en-US" dirty="0" err="1" smtClean="0"/>
              <a:t>Sohag</a:t>
            </a:r>
            <a:r>
              <a:rPr lang="en-US" dirty="0" smtClean="0"/>
              <a:t> university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0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CARDIAC EVALUATION*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648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All </a:t>
            </a:r>
            <a:r>
              <a:rPr lang="en-US" dirty="0" smtClean="0"/>
              <a:t>transplant </a:t>
            </a:r>
            <a:r>
              <a:rPr lang="en-US" dirty="0" smtClean="0"/>
              <a:t>candidates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History and physical examination to </a:t>
            </a:r>
            <a:r>
              <a:rPr lang="en-US" dirty="0" smtClean="0"/>
              <a:t>assess cardiovascular </a:t>
            </a:r>
            <a:r>
              <a:rPr lang="en-US" dirty="0"/>
              <a:t>symptoms and signs, </a:t>
            </a:r>
            <a:r>
              <a:rPr lang="en-US" dirty="0" smtClean="0"/>
              <a:t>risk factors</a:t>
            </a:r>
            <a:r>
              <a:rPr lang="en-US" dirty="0"/>
              <a:t>, and physical status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ECG </a:t>
            </a:r>
            <a:r>
              <a:rPr lang="en-US" dirty="0"/>
              <a:t>for all </a:t>
            </a:r>
            <a:r>
              <a:rPr lang="en-US" dirty="0" smtClean="0"/>
              <a:t>patients</a:t>
            </a:r>
            <a:r>
              <a:rPr lang="en-US" dirty="0" smtClean="0"/>
              <a:t>.</a:t>
            </a:r>
            <a:endParaRPr lang="en-US" dirty="0" smtClean="0"/>
          </a:p>
          <a:p>
            <a:pPr algn="l"/>
            <a:r>
              <a:rPr lang="en-US" b="1" u="sng" dirty="0" smtClean="0"/>
              <a:t>Noninvasive </a:t>
            </a:r>
            <a:r>
              <a:rPr lang="en-US" b="1" u="sng" dirty="0"/>
              <a:t>screening to rule out </a:t>
            </a:r>
            <a:r>
              <a:rPr lang="en-US" b="1" u="sng" dirty="0" smtClean="0"/>
              <a:t>occult CVD </a:t>
            </a:r>
            <a:endParaRPr lang="en-US" b="1" u="sng" dirty="0" smtClean="0"/>
          </a:p>
          <a:p>
            <a:pPr marL="914400" algn="l"/>
            <a:r>
              <a:rPr lang="en-US" sz="2000" dirty="0" smtClean="0"/>
              <a:t>D</a:t>
            </a:r>
            <a:r>
              <a:rPr lang="en-US" sz="2000" dirty="0" smtClean="0"/>
              <a:t>iabetes </a:t>
            </a:r>
          </a:p>
          <a:p>
            <a:pPr marL="914400" algn="l"/>
            <a:r>
              <a:rPr lang="en-US" sz="2000" dirty="0"/>
              <a:t>A</a:t>
            </a:r>
            <a:r>
              <a:rPr lang="en-US" sz="2000" dirty="0" smtClean="0"/>
              <a:t>ge </a:t>
            </a:r>
            <a:r>
              <a:rPr lang="en-US" sz="2000" dirty="0"/>
              <a:t>older than 50 years, </a:t>
            </a:r>
            <a:endParaRPr lang="en-US" sz="2000" dirty="0" smtClean="0"/>
          </a:p>
          <a:p>
            <a:pPr marL="914400" algn="l"/>
            <a:r>
              <a:rPr lang="en-US" sz="2000" dirty="0"/>
              <a:t>S</a:t>
            </a:r>
            <a:r>
              <a:rPr lang="en-US" sz="2000" dirty="0" smtClean="0"/>
              <a:t>evere </a:t>
            </a:r>
            <a:r>
              <a:rPr lang="en-US" sz="2000" dirty="0" smtClean="0"/>
              <a:t>peripheral </a:t>
            </a:r>
            <a:r>
              <a:rPr lang="en-US" sz="2000" dirty="0"/>
              <a:t>vascular disease, </a:t>
            </a:r>
            <a:endParaRPr lang="en-US" sz="2000" dirty="0" smtClean="0"/>
          </a:p>
          <a:p>
            <a:pPr marL="914400" algn="l"/>
            <a:r>
              <a:rPr lang="en-US" sz="2000" dirty="0"/>
              <a:t>C</a:t>
            </a:r>
            <a:r>
              <a:rPr lang="en-US" sz="2000" dirty="0" smtClean="0"/>
              <a:t>igarette </a:t>
            </a:r>
            <a:r>
              <a:rPr lang="en-US" sz="2000" dirty="0" smtClean="0"/>
              <a:t>smoking </a:t>
            </a:r>
            <a:r>
              <a:rPr lang="en-US" sz="2000" dirty="0" smtClean="0"/>
              <a:t>history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068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2" name="Rectangle 22"/>
          <p:cNvSpPr>
            <a:spLocks noChangeArrowheads="1"/>
          </p:cNvSpPr>
          <p:nvPr/>
        </p:nvSpPr>
        <p:spPr bwMode="auto">
          <a:xfrm>
            <a:off x="676275" y="2590800"/>
            <a:ext cx="1914525" cy="1143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Narrow" pitchFamily="34" charset="0"/>
              </a:rPr>
              <a:t>Low risk</a:t>
            </a:r>
          </a:p>
          <a:p>
            <a:pPr algn="ctr" eaLnBrk="1" hangingPunct="1"/>
            <a:r>
              <a:rPr lang="en-US" sz="1600" b="1" dirty="0" smtClean="0">
                <a:latin typeface="Arial Narrow" pitchFamily="34" charset="0"/>
              </a:rPr>
              <a:t>(Age &lt; 45 yrs, no traditional risk factors)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8935" name="Line 25"/>
          <p:cNvSpPr>
            <a:spLocks noChangeShapeType="1"/>
          </p:cNvSpPr>
          <p:nvPr/>
        </p:nvSpPr>
        <p:spPr bwMode="auto">
          <a:xfrm>
            <a:off x="4038600" y="160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/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2743200" y="990600"/>
            <a:ext cx="2667000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History &amp; examination</a:t>
            </a:r>
            <a:endParaRPr lang="en-US" sz="2000" b="1" dirty="0"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324769" y="2323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90675" y="2057400"/>
            <a:ext cx="5181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801269" y="2285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124200" y="2514600"/>
            <a:ext cx="1914525" cy="7620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Narrow" pitchFamily="34" charset="0"/>
              </a:rPr>
              <a:t>Medium risk (Age &gt; 45 yrs or any traditional risk factor)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867400" y="2514600"/>
            <a:ext cx="1914525" cy="762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Narrow" pitchFamily="34" charset="0"/>
              </a:rPr>
              <a:t>High risk (angina +</a:t>
            </a:r>
            <a:r>
              <a:rPr lang="en-US" sz="1600" b="1" dirty="0" err="1" smtClean="0">
                <a:latin typeface="Arial Narrow" pitchFamily="34" charset="0"/>
              </a:rPr>
              <a:t>ve</a:t>
            </a:r>
            <a:r>
              <a:rPr lang="en-US" sz="1600" b="1" dirty="0" smtClean="0">
                <a:latin typeface="Arial Narrow" pitchFamily="34" charset="0"/>
              </a:rPr>
              <a:t>)</a:t>
            </a:r>
          </a:p>
          <a:p>
            <a:pPr algn="ctr" eaLnBrk="1" hangingPunct="1"/>
            <a:r>
              <a:rPr lang="en-US" sz="1600" b="1" dirty="0" smtClean="0">
                <a:latin typeface="Arial Narrow" pitchFamily="34" charset="0"/>
              </a:rPr>
              <a:t>CAG</a:t>
            </a:r>
            <a:endParaRPr lang="en-US" sz="1400" b="1" dirty="0">
              <a:latin typeface="Arial Narrow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544469" y="22860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3886200" y="3505201"/>
            <a:ext cx="4572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4724400" y="4876800"/>
            <a:ext cx="3495675" cy="5207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Intensify conservative Managemen</a:t>
            </a:r>
            <a:r>
              <a:rPr lang="en-US" sz="1600" b="1" dirty="0" smtClean="0">
                <a:latin typeface="Arial Narrow" pitchFamily="34" charset="0"/>
              </a:rPr>
              <a:t>t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723900" y="5029200"/>
            <a:ext cx="3467100" cy="8001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Proceed with listing &amp; review  every 2 yrs</a:t>
            </a:r>
            <a:endParaRPr lang="en-US" sz="1400" b="1" dirty="0">
              <a:latin typeface="Arial Narrow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428875" y="4572000"/>
            <a:ext cx="403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201069" y="479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315869" y="4723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357144" y="5518151"/>
            <a:ext cx="2413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5181600" y="5638800"/>
            <a:ext cx="2667001" cy="381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Appropriate intervention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3200400" y="3733800"/>
            <a:ext cx="1914525" cy="381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 b="1" dirty="0" smtClean="0">
                <a:latin typeface="Arial Narrow" pitchFamily="34" charset="0"/>
              </a:rPr>
              <a:t>Stress test</a:t>
            </a:r>
            <a:endParaRPr lang="en-US" sz="1400" b="1" dirty="0">
              <a:latin typeface="Arial Narrow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3886200" y="4343400"/>
            <a:ext cx="4572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90800" y="4114800"/>
            <a:ext cx="55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-</a:t>
            </a:r>
            <a:r>
              <a:rPr lang="en-US" b="1" dirty="0" err="1" smtClean="0"/>
              <a:t>ve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715000" y="4114800"/>
            <a:ext cx="549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r>
              <a:rPr lang="en-US" b="1" dirty="0" err="1" smtClean="0"/>
              <a:t>ve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3900" y="323671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Cardiovascular Disease </a:t>
            </a:r>
            <a:br>
              <a:rPr lang="en-US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330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620000" cy="609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Cerebrovascular diseases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3685736"/>
          </a:xfrm>
        </p:spPr>
        <p:txBody>
          <a:bodyPr/>
          <a:lstStyle/>
          <a:p>
            <a:pPr algn="l"/>
            <a:r>
              <a:rPr lang="en-US" sz="2800" dirty="0"/>
              <a:t>H/o stroke or TIA should be symptom free for at least 6 m before transplantation</a:t>
            </a:r>
          </a:p>
          <a:p>
            <a:pPr lvl="1" algn="l"/>
            <a:r>
              <a:rPr lang="en-US" sz="2000" dirty="0"/>
              <a:t>Aspirin prophylaxis</a:t>
            </a:r>
          </a:p>
          <a:p>
            <a:pPr lvl="1" algn="l"/>
            <a:r>
              <a:rPr lang="en-US" sz="2000" dirty="0"/>
              <a:t>Risk of perioperative bleeding is generally outweighed by the benefits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effectLst/>
              </a:rPr>
              <a:t>PERIPHERAL VASCULAR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dirty="0"/>
              <a:t>Physical examination should focus on </a:t>
            </a:r>
            <a:r>
              <a:rPr lang="en-US" dirty="0" smtClean="0"/>
              <a:t>femoral and </a:t>
            </a:r>
            <a:r>
              <a:rPr lang="en-US" dirty="0"/>
              <a:t>peripheral vascular </a:t>
            </a:r>
            <a:r>
              <a:rPr lang="en-US" dirty="0" smtClean="0"/>
              <a:t>arteries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en-US" dirty="0" smtClean="0"/>
          </a:p>
          <a:p>
            <a:pPr marL="457200" indent="-457200" algn="l">
              <a:buFont typeface="Wingdings" pitchFamily="2" charset="2"/>
              <a:buChar char="v"/>
            </a:pPr>
            <a:r>
              <a:rPr lang="en-US" dirty="0" smtClean="0"/>
              <a:t>Doppler </a:t>
            </a:r>
            <a:r>
              <a:rPr lang="en-US" dirty="0" smtClean="0"/>
              <a:t>studies </a:t>
            </a:r>
            <a:r>
              <a:rPr lang="en-US" dirty="0"/>
              <a:t>of iliac and lower-extremity </a:t>
            </a:r>
            <a:r>
              <a:rPr lang="en-US" dirty="0" smtClean="0"/>
              <a:t>vessels</a:t>
            </a:r>
            <a:endParaRPr lang="en-US" dirty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PULMONARY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953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ssessment </a:t>
            </a:r>
            <a:r>
              <a:rPr lang="en-US" sz="2800" dirty="0" smtClean="0"/>
              <a:t>of general </a:t>
            </a:r>
            <a:r>
              <a:rPr lang="en-US" sz="2800" dirty="0"/>
              <a:t>anesthetic </a:t>
            </a:r>
            <a:r>
              <a:rPr lang="en-US" sz="2800" dirty="0" smtClean="0"/>
              <a:t>risk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Smoking </a:t>
            </a:r>
            <a:r>
              <a:rPr lang="en-US" sz="2800" dirty="0" smtClean="0"/>
              <a:t>cessation</a:t>
            </a: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pulmonary function </a:t>
            </a:r>
            <a:r>
              <a:rPr lang="en-US" sz="2800" dirty="0" smtClean="0"/>
              <a:t>test</a:t>
            </a:r>
            <a:endParaRPr lang="en-US" sz="2800" dirty="0"/>
          </a:p>
          <a:p>
            <a:pPr marL="688975" indent="-122238" algn="l">
              <a:buFont typeface="Wingdings" pitchFamily="2" charset="2"/>
              <a:buChar char="Ø"/>
              <a:tabLst>
                <a:tab pos="973138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C</a:t>
            </a:r>
            <a:r>
              <a:rPr lang="en-US" sz="2400" dirty="0" smtClean="0">
                <a:solidFill>
                  <a:srgbClr val="FFFF00"/>
                </a:solidFill>
              </a:rPr>
              <a:t>hronic </a:t>
            </a:r>
            <a:r>
              <a:rPr lang="en-US" sz="2400" dirty="0">
                <a:solidFill>
                  <a:srgbClr val="FFFF00"/>
                </a:solidFill>
              </a:rPr>
              <a:t>lung </a:t>
            </a:r>
            <a:r>
              <a:rPr lang="en-US" sz="2400" dirty="0" smtClean="0">
                <a:solidFill>
                  <a:srgbClr val="FFFF00"/>
                </a:solidFill>
              </a:rPr>
              <a:t>disease</a:t>
            </a:r>
          </a:p>
          <a:p>
            <a:pPr marL="688975" indent="-122238" algn="l">
              <a:buFont typeface="Wingdings" pitchFamily="2" charset="2"/>
              <a:buChar char="Ø"/>
              <a:tabLst>
                <a:tab pos="973138" algn="l"/>
              </a:tabLst>
            </a:pPr>
            <a:r>
              <a:rPr lang="en-US" sz="2400" dirty="0">
                <a:solidFill>
                  <a:srgbClr val="FFFF00"/>
                </a:solidFill>
              </a:rPr>
              <a:t>U</a:t>
            </a:r>
            <a:r>
              <a:rPr lang="en-US" sz="2400" dirty="0" smtClean="0">
                <a:solidFill>
                  <a:srgbClr val="FFFF00"/>
                </a:solidFill>
              </a:rPr>
              <a:t>nexplained </a:t>
            </a:r>
            <a:r>
              <a:rPr lang="en-US" sz="2400" dirty="0" smtClean="0">
                <a:solidFill>
                  <a:srgbClr val="FFFF00"/>
                </a:solidFill>
              </a:rPr>
              <a:t>shortness of </a:t>
            </a:r>
            <a:r>
              <a:rPr lang="en-US" sz="2400" dirty="0" smtClean="0">
                <a:solidFill>
                  <a:srgbClr val="FFFF00"/>
                </a:solidFill>
              </a:rPr>
              <a:t>breath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2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/>
              </a:rPr>
              <a:t> UROLOGICAL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686800" cy="5029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Asymptomatic and absent history of  bladder dysfunction do not usually require further </a:t>
            </a:r>
            <a:r>
              <a:rPr lang="en-US" sz="2800" dirty="0" smtClean="0"/>
              <a:t>evaluation.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Renal </a:t>
            </a:r>
            <a:r>
              <a:rPr lang="en-US" sz="2800" dirty="0" smtClean="0"/>
              <a:t>ultrasound</a:t>
            </a: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Chronic Kidney Disease Management </a:t>
            </a:r>
          </a:p>
          <a:p>
            <a:pPr marL="1371600" lvl="2" indent="-457200" algn="l">
              <a:buFont typeface="Wingdings" pitchFamily="2" charset="2"/>
              <a:buChar char="v"/>
            </a:pPr>
            <a:r>
              <a:rPr lang="en-US" dirty="0"/>
              <a:t>Anemia</a:t>
            </a:r>
          </a:p>
          <a:p>
            <a:pPr marL="1371600" lvl="2" indent="-457200" algn="l">
              <a:buFont typeface="Wingdings" pitchFamily="2" charset="2"/>
              <a:buChar char="v"/>
            </a:pPr>
            <a:r>
              <a:rPr lang="en-US" dirty="0"/>
              <a:t>Physiologic calcium, phosphorous, </a:t>
            </a:r>
            <a:r>
              <a:rPr lang="en-US" dirty="0" err="1"/>
              <a:t>vit</a:t>
            </a:r>
            <a:r>
              <a:rPr lang="en-US" dirty="0"/>
              <a:t>. D &amp; PTH levels</a:t>
            </a:r>
          </a:p>
          <a:p>
            <a:pPr marL="1371600" lvl="2" indent="-457200" algn="l">
              <a:buFont typeface="Wingdings" pitchFamily="2" charset="2"/>
              <a:buChar char="v"/>
            </a:pPr>
            <a:r>
              <a:rPr lang="en-US" dirty="0"/>
              <a:t>Should not have a dialysis access infection or peritonitis  at the time of transplantation.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/>
              </a:rPr>
              <a:t>UROLOGICAL 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305800" cy="4038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5"/>
            </a:pPr>
            <a:r>
              <a:rPr lang="en-US" sz="2800" dirty="0"/>
              <a:t>Urodynamic studies   </a:t>
            </a:r>
          </a:p>
          <a:p>
            <a:pPr marL="1154113" indent="-457200" algn="l">
              <a:buFont typeface="Wingdings" pitchFamily="2" charset="2"/>
              <a:buChar char="v"/>
            </a:pPr>
            <a:r>
              <a:rPr lang="en-US" sz="2000" dirty="0"/>
              <a:t>Neurogenic bladder  </a:t>
            </a:r>
          </a:p>
          <a:p>
            <a:pPr marL="1154113" indent="-457200" algn="l">
              <a:buFont typeface="Wingdings" pitchFamily="2" charset="2"/>
              <a:buChar char="v"/>
            </a:pPr>
            <a:r>
              <a:rPr lang="en-US" sz="2000" dirty="0"/>
              <a:t>Young patients with unexplained CKD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+mj-lt"/>
              <a:buAutoNum type="arabicPeriod" startAt="6"/>
            </a:pPr>
            <a:r>
              <a:rPr lang="en-US" sz="2800" dirty="0" smtClean="0"/>
              <a:t>V</a:t>
            </a:r>
            <a:r>
              <a:rPr lang="en-US" sz="2800" dirty="0" smtClean="0"/>
              <a:t>oiding </a:t>
            </a:r>
            <a:r>
              <a:rPr lang="en-US" sz="2800" dirty="0" err="1" smtClean="0"/>
              <a:t>cystourethrogram</a:t>
            </a:r>
            <a:r>
              <a:rPr lang="en-US" sz="2800" dirty="0" smtClean="0"/>
              <a:t> </a:t>
            </a:r>
          </a:p>
          <a:p>
            <a:pPr marL="1379538" indent="-523875" algn="l">
              <a:buFont typeface="Wingdings" pitchFamily="2" charset="2"/>
              <a:buChar char="v"/>
            </a:pPr>
            <a:r>
              <a:rPr lang="en-US" sz="2000" dirty="0" smtClean="0"/>
              <a:t>recurrent </a:t>
            </a:r>
            <a:r>
              <a:rPr lang="en-US" sz="2000" dirty="0"/>
              <a:t>urinary tract </a:t>
            </a:r>
            <a:r>
              <a:rPr lang="en-US" sz="2000" dirty="0" smtClean="0"/>
              <a:t>infections</a:t>
            </a:r>
          </a:p>
          <a:p>
            <a:pPr marL="1379538" indent="-523875" algn="l">
              <a:buFont typeface="Wingdings" pitchFamily="2" charset="2"/>
              <a:buChar char="v"/>
            </a:pPr>
            <a:r>
              <a:rPr lang="en-US" sz="2000" dirty="0" smtClean="0"/>
              <a:t> pyelonephritis </a:t>
            </a:r>
          </a:p>
          <a:p>
            <a:pPr marL="1379538" indent="-523875" algn="l">
              <a:buFont typeface="Wingdings" pitchFamily="2" charset="2"/>
              <a:buChar char="v"/>
            </a:pPr>
            <a:r>
              <a:rPr lang="en-US" sz="2000" dirty="0" smtClean="0"/>
              <a:t>history </a:t>
            </a:r>
            <a:r>
              <a:rPr lang="en-US" sz="2000" dirty="0"/>
              <a:t>of </a:t>
            </a:r>
            <a:r>
              <a:rPr lang="en-US" sz="2000" dirty="0" err="1" smtClean="0"/>
              <a:t>vesicoureteral</a:t>
            </a:r>
            <a:r>
              <a:rPr lang="en-US" sz="2000" dirty="0" smtClean="0"/>
              <a:t> </a:t>
            </a:r>
            <a:r>
              <a:rPr lang="en-US" sz="2000" dirty="0" smtClean="0"/>
              <a:t>reflux </a:t>
            </a:r>
          </a:p>
          <a:p>
            <a:pPr marL="1379538" indent="-523875" algn="l">
              <a:buFont typeface="Wingdings" pitchFamily="2" charset="2"/>
              <a:buChar char="v"/>
            </a:pPr>
            <a:r>
              <a:rPr lang="en-US" sz="2000" dirty="0" smtClean="0"/>
              <a:t>history </a:t>
            </a:r>
            <a:r>
              <a:rPr lang="en-US" sz="2000" dirty="0"/>
              <a:t>of urinary </a:t>
            </a:r>
            <a:r>
              <a:rPr lang="en-US" sz="2000" dirty="0" smtClean="0"/>
              <a:t>retention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836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UROLOGICAL EVALUATION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 smtClean="0"/>
              <a:t>High </a:t>
            </a:r>
            <a:r>
              <a:rPr lang="en-US" sz="2800" dirty="0"/>
              <a:t>PSA levels should be referred for a possible prostate </a:t>
            </a:r>
            <a:r>
              <a:rPr lang="en-US" sz="2800" dirty="0" smtClean="0"/>
              <a:t>biopsy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Indications for </a:t>
            </a:r>
            <a:r>
              <a:rPr lang="en-US" sz="2800" dirty="0" err="1"/>
              <a:t>pretransplantation</a:t>
            </a:r>
            <a:r>
              <a:rPr lang="en-US" sz="2800" dirty="0"/>
              <a:t> native </a:t>
            </a:r>
            <a:r>
              <a:rPr lang="en-US" sz="2800" dirty="0" smtClean="0"/>
              <a:t>nephrectomy</a:t>
            </a:r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Chronic </a:t>
            </a:r>
            <a:r>
              <a:rPr lang="en-US" sz="2000" dirty="0" smtClean="0"/>
              <a:t>pyelonephritis</a:t>
            </a:r>
            <a:endParaRPr lang="en-US" sz="2000" dirty="0"/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Infected </a:t>
            </a:r>
            <a:r>
              <a:rPr lang="en-US" sz="2000" dirty="0" smtClean="0"/>
              <a:t>stone</a:t>
            </a:r>
            <a:endParaRPr lang="en-US" sz="2000" dirty="0"/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Heavy proteinuria.</a:t>
            </a:r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Intractable hypertension.</a:t>
            </a:r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Polycystic kidney disease with severely enlarged </a:t>
            </a:r>
            <a:r>
              <a:rPr lang="en-US" sz="2000" dirty="0" smtClean="0"/>
              <a:t>kidneys recurrent </a:t>
            </a:r>
            <a:r>
              <a:rPr lang="en-US" sz="2000" dirty="0"/>
              <a:t>bleeding or infection.</a:t>
            </a:r>
          </a:p>
          <a:p>
            <a:pPr marL="1152525" indent="-354013" algn="l">
              <a:buFont typeface="Wingdings" pitchFamily="2" charset="2"/>
              <a:buChar char="v"/>
            </a:pPr>
            <a:r>
              <a:rPr lang="en-US" sz="2000" dirty="0"/>
              <a:t> Renal mass suspicious for renal cell carcinoma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243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851648" cy="762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IMMUNOLOGIC </a:t>
            </a:r>
            <a:r>
              <a:rPr lang="en-US" sz="4000" dirty="0">
                <a:solidFill>
                  <a:srgbClr val="FFFF00"/>
                </a:solidFill>
              </a:rPr>
              <a:t>RISK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0" cy="4876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u="sng" dirty="0"/>
              <a:t>P</a:t>
            </a:r>
            <a:r>
              <a:rPr lang="en-US" sz="2800" u="sng" dirty="0" smtClean="0"/>
              <a:t>anel </a:t>
            </a:r>
            <a:r>
              <a:rPr lang="en-US" sz="2800" u="sng" dirty="0"/>
              <a:t>reactive antibody (PRA; range 0%–100</a:t>
            </a:r>
            <a:r>
              <a:rPr lang="en-US" sz="2800" u="sng" dirty="0" smtClean="0"/>
              <a:t>%)</a:t>
            </a:r>
            <a:r>
              <a:rPr lang="en-US" sz="2400" u="sng" dirty="0" smtClean="0"/>
              <a:t>.</a:t>
            </a:r>
            <a:endParaRPr lang="en-US" sz="2800" u="sng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u="sng" dirty="0" smtClean="0"/>
              <a:t>Preformed </a:t>
            </a:r>
            <a:r>
              <a:rPr lang="en-US" sz="2800" u="sng" dirty="0"/>
              <a:t>antibodies 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000" dirty="0"/>
              <a:t>prior transplantations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000" dirty="0"/>
              <a:t>Pregnancies</a:t>
            </a:r>
          </a:p>
          <a:p>
            <a:pPr marL="914400" lvl="1" indent="-457200" algn="l">
              <a:buFont typeface="Wingdings" pitchFamily="2" charset="2"/>
              <a:buChar char="v"/>
            </a:pPr>
            <a:r>
              <a:rPr lang="en-US" sz="2000" dirty="0"/>
              <a:t>blood </a:t>
            </a:r>
            <a:r>
              <a:rPr lang="en-US" sz="2000" dirty="0" smtClean="0"/>
              <a:t>transfusions</a:t>
            </a:r>
            <a:endParaRPr lang="en-US" sz="20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2800" u="sng" dirty="0"/>
              <a:t>T</a:t>
            </a:r>
            <a:r>
              <a:rPr lang="en-US" sz="2800" u="sng" dirty="0" smtClean="0"/>
              <a:t>ests </a:t>
            </a:r>
            <a:r>
              <a:rPr lang="en-US" sz="2800" u="sng" dirty="0"/>
              <a:t>to detect preformed HLA </a:t>
            </a:r>
            <a:r>
              <a:rPr lang="en-US" sz="2800" u="sng" dirty="0" smtClean="0"/>
              <a:t>antibodies </a:t>
            </a:r>
            <a:endParaRPr lang="en-US" sz="2800" u="sng" dirty="0" smtClean="0"/>
          </a:p>
          <a:p>
            <a:pPr marL="909638" indent="-342900" algn="l">
              <a:buFont typeface="Wingdings" pitchFamily="2" charset="2"/>
              <a:buChar char="v"/>
            </a:pPr>
            <a:r>
              <a:rPr lang="en-US" sz="2000" dirty="0" smtClean="0"/>
              <a:t>Enzyme-linked </a:t>
            </a:r>
            <a:r>
              <a:rPr lang="en-US" sz="2000" dirty="0" err="1" smtClean="0"/>
              <a:t>immunosorbent</a:t>
            </a:r>
            <a:r>
              <a:rPr lang="en-US" sz="2000" dirty="0" smtClean="0"/>
              <a:t> assay </a:t>
            </a:r>
            <a:r>
              <a:rPr lang="en-US" sz="2000" dirty="0"/>
              <a:t>(ELISA), </a:t>
            </a:r>
            <a:endParaRPr lang="en-US" sz="2000" dirty="0" smtClean="0"/>
          </a:p>
          <a:p>
            <a:pPr marL="909638" indent="-342900" algn="l">
              <a:buFont typeface="Wingdings" pitchFamily="2" charset="2"/>
              <a:buChar char="v"/>
            </a:pPr>
            <a:r>
              <a:rPr lang="en-US" sz="2000" dirty="0"/>
              <a:t>F</a:t>
            </a:r>
            <a:r>
              <a:rPr lang="en-US" sz="2000" dirty="0" smtClean="0"/>
              <a:t>low </a:t>
            </a:r>
            <a:r>
              <a:rPr lang="en-US" sz="2000" dirty="0" err="1"/>
              <a:t>cytometry</a:t>
            </a:r>
            <a:r>
              <a:rPr lang="en-US" sz="2000" dirty="0"/>
              <a:t>, and </a:t>
            </a:r>
            <a:endParaRPr lang="en-US" sz="2000" dirty="0" smtClean="0"/>
          </a:p>
          <a:p>
            <a:pPr marL="909638" indent="-342900" algn="l">
              <a:buFont typeface="Wingdings" pitchFamily="2" charset="2"/>
              <a:buChar char="v"/>
            </a:pPr>
            <a:r>
              <a:rPr lang="en-US" sz="2000" dirty="0" smtClean="0"/>
              <a:t>Cytotoxicity test </a:t>
            </a:r>
            <a:r>
              <a:rPr lang="en-US" sz="2000" dirty="0"/>
              <a:t>to assess </a:t>
            </a:r>
            <a:r>
              <a:rPr lang="en-US" sz="2000" dirty="0" smtClean="0"/>
              <a:t>PRA </a:t>
            </a:r>
            <a:endParaRPr lang="en-US" sz="2000" dirty="0" smtClean="0"/>
          </a:p>
          <a:p>
            <a:pPr marL="457200" indent="-457200" algn="l" defTabSz="174625">
              <a:buFont typeface="+mj-lt"/>
              <a:buAutoNum type="arabicPeriod" startAt="4"/>
            </a:pPr>
            <a:r>
              <a:rPr lang="en-US" sz="2400" u="sng" dirty="0"/>
              <a:t>The PRA is generally measured at the time of transplant evaluation and then periodically (every 3 </a:t>
            </a:r>
            <a:r>
              <a:rPr lang="en-US" sz="2400" u="sng" dirty="0" err="1"/>
              <a:t>mth</a:t>
            </a:r>
            <a:r>
              <a:rPr lang="en-US" sz="2400" u="sng" dirty="0"/>
              <a:t>)</a:t>
            </a:r>
          </a:p>
          <a:p>
            <a:pPr marL="457200" indent="-457200" algn="l" defTabSz="174625">
              <a:buFont typeface="+mj-lt"/>
              <a:buAutoNum type="arabicPeriod" startAt="4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4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851648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/>
              </a:rPr>
              <a:t>IMMUNOLOGIC </a:t>
            </a:r>
            <a:r>
              <a:rPr lang="en-US" sz="4000" dirty="0">
                <a:solidFill>
                  <a:srgbClr val="FFFF00"/>
                </a:solidFill>
                <a:effectLst/>
              </a:rPr>
              <a:t>RISK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4953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PRA </a:t>
            </a:r>
            <a:r>
              <a:rPr lang="en-US" dirty="0"/>
              <a:t>declines with time, especially if blood transfusions are avoided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HLA </a:t>
            </a:r>
            <a:r>
              <a:rPr lang="en-US" dirty="0"/>
              <a:t>- graft survival is better with fewer </a:t>
            </a:r>
            <a:r>
              <a:rPr lang="en-US" dirty="0" smtClean="0"/>
              <a:t>mismatches </a:t>
            </a:r>
            <a:r>
              <a:rPr lang="en-US" dirty="0"/>
              <a:t>(range 0-6)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Blood </a:t>
            </a:r>
            <a:r>
              <a:rPr lang="en-US" dirty="0" smtClean="0"/>
              <a:t>group-compatible </a:t>
            </a:r>
            <a:r>
              <a:rPr lang="en-US" dirty="0"/>
              <a:t>(Except when donor is BG </a:t>
            </a:r>
            <a:r>
              <a:rPr lang="en-US" dirty="0" smtClean="0"/>
              <a:t>A2)</a:t>
            </a:r>
            <a:endParaRPr lang="en-US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Final </a:t>
            </a:r>
            <a:r>
              <a:rPr lang="en-US" dirty="0"/>
              <a:t>cross-match that measures whether the recipient has an antibody to the donor </a:t>
            </a:r>
            <a:r>
              <a:rPr lang="en-US" dirty="0" smtClean="0"/>
              <a:t>kidney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Highly sensitized patients</a:t>
            </a:r>
            <a:br>
              <a:rPr lang="en-US" sz="2800" dirty="0"/>
            </a:b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i="0" u="none" strike="noStrike" baseline="0" dirty="0" smtClean="0">
                <a:solidFill>
                  <a:srgbClr val="FFFF00"/>
                </a:solidFill>
                <a:latin typeface="Helvetica-Bold"/>
              </a:rPr>
              <a:t>WHEN TO REFER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05800" cy="4572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latin typeface="Times-Roman"/>
              </a:rPr>
              <a:t>Kidney transplantation should be discussed </a:t>
            </a:r>
            <a:r>
              <a:rPr lang="en-US" b="0" u="none" strike="noStrike" baseline="0" dirty="0" smtClean="0">
                <a:latin typeface="Times-Roman"/>
              </a:rPr>
              <a:t>with all patients with irreversible advanced </a:t>
            </a:r>
            <a:r>
              <a:rPr lang="en-US" b="0" i="0" u="none" strike="noStrike" baseline="0" dirty="0" smtClean="0">
                <a:latin typeface="Times-Roman"/>
              </a:rPr>
              <a:t>CKD</a:t>
            </a:r>
          </a:p>
          <a:p>
            <a:pPr algn="l"/>
            <a:endParaRPr lang="en-US" b="0" i="0" u="none" strike="noStrike" baseline="0" dirty="0" smtClean="0">
              <a:latin typeface="Times-Roman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latin typeface="Times-Roman"/>
              </a:rPr>
              <a:t>CKD stage 4 or GFR less than 30 mL/min/1.73 m</a:t>
            </a:r>
            <a:r>
              <a:rPr lang="en-US" sz="800" b="0" i="0" u="none" strike="noStrike" baseline="0" dirty="0" smtClean="0">
                <a:latin typeface="Times-Roman"/>
              </a:rPr>
              <a:t>2</a:t>
            </a:r>
          </a:p>
          <a:p>
            <a:pPr algn="l"/>
            <a:endParaRPr lang="en-US" b="0" i="0" u="none" strike="noStrike" baseline="0" dirty="0" smtClean="0">
              <a:latin typeface="Times-Roman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latin typeface="Times-Roman"/>
              </a:rPr>
              <a:t>Early referral.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>
                <a:solidFill>
                  <a:srgbClr val="FFFF00"/>
                </a:solidFill>
              </a:rPr>
              <a:t>EVALUATION OF COMORBID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153400" cy="5029200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Diabetes</a:t>
            </a:r>
            <a:endParaRPr lang="en-US" sz="2800" b="1" u="sng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patients with type 1 diabetes </a:t>
            </a:r>
            <a:r>
              <a:rPr lang="en-US" dirty="0" smtClean="0"/>
              <a:t>with ESRD</a:t>
            </a:r>
            <a:r>
              <a:rPr lang="en-US" dirty="0"/>
              <a:t>, early transplantation with a </a:t>
            </a:r>
            <a:r>
              <a:rPr lang="en-US" dirty="0" smtClean="0"/>
              <a:t>living donor followed </a:t>
            </a:r>
            <a:r>
              <a:rPr lang="en-US" dirty="0"/>
              <a:t>by </a:t>
            </a:r>
            <a:r>
              <a:rPr lang="en-US" dirty="0" smtClean="0"/>
              <a:t>pancreas-after kidney transplantation </a:t>
            </a:r>
            <a:r>
              <a:rPr lang="en-US" dirty="0"/>
              <a:t>usually is </a:t>
            </a:r>
            <a:r>
              <a:rPr lang="en-US" dirty="0" smtClean="0"/>
              <a:t>regarded as </a:t>
            </a:r>
            <a:r>
              <a:rPr lang="en-US" dirty="0"/>
              <a:t>the best </a:t>
            </a:r>
            <a:r>
              <a:rPr lang="en-US" dirty="0" smtClean="0"/>
              <a:t>option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Simultaneous </a:t>
            </a:r>
            <a:r>
              <a:rPr lang="en-US" dirty="0"/>
              <a:t>kidney-pancreas </a:t>
            </a:r>
            <a:r>
              <a:rPr lang="en-US" dirty="0" smtClean="0"/>
              <a:t>transplantation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t he </a:t>
            </a:r>
            <a:r>
              <a:rPr lang="en-US" dirty="0"/>
              <a:t>high prevalence of </a:t>
            </a:r>
            <a:r>
              <a:rPr lang="en-US" dirty="0" smtClean="0"/>
              <a:t>vascular disease</a:t>
            </a:r>
            <a:r>
              <a:rPr lang="en-US" dirty="0"/>
              <a:t>, patients should be </a:t>
            </a:r>
            <a:r>
              <a:rPr lang="en-US" dirty="0" smtClean="0"/>
              <a:t>screened vigorously </a:t>
            </a:r>
            <a:r>
              <a:rPr lang="en-US" dirty="0"/>
              <a:t>for peripheral and </a:t>
            </a:r>
            <a:r>
              <a:rPr lang="en-US" dirty="0" smtClean="0"/>
              <a:t>coronary artery </a:t>
            </a:r>
            <a:r>
              <a:rPr lang="en-US" dirty="0"/>
              <a:t>disease</a:t>
            </a:r>
          </a:p>
        </p:txBody>
      </p:sp>
    </p:spTree>
    <p:extLst>
      <p:ext uri="{BB962C8B-B14F-4D97-AF65-F5344CB8AC3E}">
        <p14:creationId xmlns:p14="http://schemas.microsoft.com/office/powerpoint/2010/main" val="7750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12954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/>
              </a:rPr>
              <a:t>EVALUATION OF COMORBID CONDITIONS</a:t>
            </a:r>
            <a:endParaRPr lang="en-US" sz="40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229600" cy="502920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Obesity</a:t>
            </a:r>
            <a:endParaRPr lang="en-US" sz="3200" b="1" u="sng" dirty="0"/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Morbid </a:t>
            </a:r>
            <a:r>
              <a:rPr lang="en-US" dirty="0">
                <a:solidFill>
                  <a:srgbClr val="FFFF00"/>
                </a:solidFill>
              </a:rPr>
              <a:t>obesity is </a:t>
            </a:r>
            <a:r>
              <a:rPr lang="en-US" dirty="0" smtClean="0">
                <a:solidFill>
                  <a:srgbClr val="FFFF00"/>
                </a:solidFill>
              </a:rPr>
              <a:t>associated with </a:t>
            </a:r>
            <a:r>
              <a:rPr lang="en-US" dirty="0">
                <a:solidFill>
                  <a:srgbClr val="FFFF00"/>
                </a:solidFill>
              </a:rPr>
              <a:t>increased risk of </a:t>
            </a:r>
            <a:endParaRPr lang="en-US" dirty="0" smtClean="0">
              <a:solidFill>
                <a:srgbClr val="FFFF00"/>
              </a:solidFill>
            </a:endParaRPr>
          </a:p>
          <a:p>
            <a:pPr marL="920750" indent="-514350" algn="l">
              <a:buAutoNum type="alphaUcPeriod"/>
              <a:tabLst>
                <a:tab pos="855663" algn="l"/>
              </a:tabLst>
            </a:pPr>
            <a:r>
              <a:rPr lang="en-US" sz="2000" dirty="0" smtClean="0"/>
              <a:t>graft </a:t>
            </a:r>
            <a:r>
              <a:rPr lang="en-US" sz="2000" dirty="0" smtClean="0"/>
              <a:t>loss </a:t>
            </a:r>
            <a:endParaRPr lang="en-US" sz="2000" dirty="0" smtClean="0"/>
          </a:p>
          <a:p>
            <a:pPr marL="920750" indent="-514350" algn="l">
              <a:buAutoNum type="alphaUcPeriod"/>
              <a:tabLst>
                <a:tab pos="855663" algn="l"/>
              </a:tabLst>
            </a:pPr>
            <a:r>
              <a:rPr lang="en-US" sz="2000" dirty="0" smtClean="0"/>
              <a:t>Delayed graft </a:t>
            </a:r>
            <a:r>
              <a:rPr lang="en-US" sz="2000" dirty="0" smtClean="0"/>
              <a:t>function</a:t>
            </a:r>
            <a:endParaRPr lang="en-US" sz="2000" dirty="0" smtClean="0"/>
          </a:p>
          <a:p>
            <a:pPr marL="920750" indent="-514350" algn="l">
              <a:buAutoNum type="alphaUcPeriod"/>
              <a:tabLst>
                <a:tab pos="855663" algn="l"/>
              </a:tabLst>
            </a:pPr>
            <a:r>
              <a:rPr lang="en-US" sz="2000" dirty="0" smtClean="0"/>
              <a:t>W</a:t>
            </a:r>
            <a:r>
              <a:rPr lang="en-US" sz="2000" dirty="0" smtClean="0"/>
              <a:t>ound complications </a:t>
            </a:r>
            <a:endParaRPr lang="en-US" sz="2000" dirty="0" smtClean="0"/>
          </a:p>
          <a:p>
            <a:pPr marL="920750" indent="-514350" algn="l">
              <a:buAutoNum type="alphaUcPeriod"/>
              <a:tabLst>
                <a:tab pos="855663" algn="l"/>
              </a:tabLst>
            </a:pPr>
            <a:r>
              <a:rPr lang="en-US" sz="2000" dirty="0" smtClean="0"/>
              <a:t>Prolonged </a:t>
            </a:r>
            <a:r>
              <a:rPr lang="en-US" sz="2000" dirty="0" smtClean="0"/>
              <a:t>hospitalization</a:t>
            </a:r>
            <a:r>
              <a:rPr lang="en-US" sz="2000" dirty="0"/>
              <a:t>.</a:t>
            </a:r>
            <a:endParaRPr lang="en-US" sz="2000" dirty="0" smtClean="0"/>
          </a:p>
          <a:p>
            <a:pPr marL="920750" indent="-514350" algn="l">
              <a:buAutoNum type="alphaUcPeriod"/>
              <a:tabLst>
                <a:tab pos="855663" algn="l"/>
              </a:tabLst>
            </a:pPr>
            <a:r>
              <a:rPr lang="en-US" sz="2000" dirty="0"/>
              <a:t>N</a:t>
            </a:r>
            <a:r>
              <a:rPr lang="en-US" sz="2000" dirty="0" smtClean="0"/>
              <a:t>ew-onset </a:t>
            </a:r>
            <a:r>
              <a:rPr lang="en-US" sz="2000" dirty="0" smtClean="0"/>
              <a:t>diabetes </a:t>
            </a:r>
            <a:r>
              <a:rPr lang="en-US" sz="2000" dirty="0"/>
              <a:t>after transplantation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eight loss often </a:t>
            </a:r>
            <a:r>
              <a:rPr lang="en-US" dirty="0">
                <a:solidFill>
                  <a:srgbClr val="FFFF00"/>
                </a:solidFill>
              </a:rPr>
              <a:t>is recommended </a:t>
            </a:r>
            <a:r>
              <a:rPr lang="en-US" dirty="0" smtClean="0">
                <a:solidFill>
                  <a:srgbClr val="FFFF00"/>
                </a:solidFill>
              </a:rPr>
              <a:t>before transplantation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ost </a:t>
            </a:r>
            <a:r>
              <a:rPr lang="en-US" dirty="0">
                <a:solidFill>
                  <a:srgbClr val="FFFF00"/>
                </a:solidFill>
              </a:rPr>
              <a:t>centers </a:t>
            </a:r>
            <a:r>
              <a:rPr lang="en-US" dirty="0" smtClean="0">
                <a:solidFill>
                  <a:srgbClr val="FFFF00"/>
                </a:solidFill>
              </a:rPr>
              <a:t>will decline </a:t>
            </a:r>
            <a:r>
              <a:rPr lang="en-US" dirty="0">
                <a:solidFill>
                  <a:srgbClr val="FFFF00"/>
                </a:solidFill>
              </a:rPr>
              <a:t>candidates when BMI is </a:t>
            </a:r>
            <a:r>
              <a:rPr lang="en-US" dirty="0" smtClean="0">
                <a:solidFill>
                  <a:srgbClr val="FFFF00"/>
                </a:solidFill>
              </a:rPr>
              <a:t>greater than </a:t>
            </a:r>
            <a:r>
              <a:rPr lang="en-US" dirty="0">
                <a:solidFill>
                  <a:srgbClr val="FFFF00"/>
                </a:solidFill>
              </a:rPr>
              <a:t>40 kg/m2</a:t>
            </a:r>
          </a:p>
        </p:txBody>
      </p:sp>
    </p:spTree>
    <p:extLst>
      <p:ext uri="{BB962C8B-B14F-4D97-AF65-F5344CB8AC3E}">
        <p14:creationId xmlns:p14="http://schemas.microsoft.com/office/powerpoint/2010/main" val="402904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1" y="2286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Patients with history of cancer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7854696" cy="495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772399" cy="525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08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b="0" dirty="0">
                <a:solidFill>
                  <a:srgbClr val="FFFF00"/>
                </a:solidFill>
              </a:rPr>
              <a:t>Hepatitis C infection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Liver biopsy should be performed </a:t>
            </a:r>
            <a:r>
              <a:rPr lang="en-US" dirty="0" smtClean="0"/>
              <a:t>to evaluate </a:t>
            </a:r>
            <a:r>
              <a:rPr lang="en-US" dirty="0"/>
              <a:t>the extent of liver </a:t>
            </a:r>
            <a:r>
              <a:rPr lang="en-US" dirty="0" smtClean="0"/>
              <a:t>damage 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Cirrhosis </a:t>
            </a:r>
            <a:r>
              <a:rPr lang="en-US" dirty="0"/>
              <a:t>is a contraindication for </a:t>
            </a:r>
            <a:r>
              <a:rPr lang="en-US" dirty="0" smtClean="0"/>
              <a:t>kidney transplantation </a:t>
            </a:r>
            <a:r>
              <a:rPr lang="en-US" dirty="0"/>
              <a:t>due to </a:t>
            </a:r>
            <a:r>
              <a:rPr lang="en-US" dirty="0" smtClean="0"/>
              <a:t>increased mortality </a:t>
            </a:r>
            <a:r>
              <a:rPr lang="en-US" dirty="0"/>
              <a:t>in this </a:t>
            </a:r>
            <a:r>
              <a:rPr lang="en-US" dirty="0" smtClean="0"/>
              <a:t>group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Consideration </a:t>
            </a:r>
            <a:r>
              <a:rPr lang="en-US" dirty="0"/>
              <a:t>should be given to </a:t>
            </a:r>
            <a:r>
              <a:rPr lang="en-US" dirty="0" smtClean="0"/>
              <a:t>treatment of </a:t>
            </a:r>
            <a:r>
              <a:rPr lang="en-US" dirty="0"/>
              <a:t>patients with </a:t>
            </a:r>
            <a:r>
              <a:rPr lang="en-US" dirty="0" smtClean="0"/>
              <a:t>hepatitis C before transplantation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option of hepatitis C–positive </a:t>
            </a:r>
            <a:r>
              <a:rPr lang="en-US" dirty="0" smtClean="0"/>
              <a:t>donor transplantation </a:t>
            </a:r>
            <a:r>
              <a:rPr lang="en-US" dirty="0"/>
              <a:t>should be discussed </a:t>
            </a:r>
            <a:r>
              <a:rPr lang="en-US" dirty="0" smtClean="0"/>
              <a:t>with patients </a:t>
            </a:r>
            <a:r>
              <a:rPr lang="en-US" dirty="0"/>
              <a:t>with active hepatitis C given </a:t>
            </a:r>
            <a:r>
              <a:rPr lang="en-US" dirty="0" smtClean="0"/>
              <a:t>the shorter </a:t>
            </a:r>
            <a:r>
              <a:rPr lang="en-US" dirty="0"/>
              <a:t>waiting time for hepatitis C </a:t>
            </a:r>
            <a:r>
              <a:rPr lang="en-US" dirty="0" smtClean="0"/>
              <a:t>deceased donor </a:t>
            </a:r>
            <a:r>
              <a:rPr lang="en-US" dirty="0"/>
              <a:t>kidney and acceptable outcome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2" name="Rectangle 22"/>
          <p:cNvSpPr>
            <a:spLocks noChangeArrowheads="1"/>
          </p:cNvSpPr>
          <p:nvPr/>
        </p:nvSpPr>
        <p:spPr bwMode="auto">
          <a:xfrm>
            <a:off x="1209675" y="1905000"/>
            <a:ext cx="1914525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HCV RNA -</a:t>
            </a:r>
            <a:r>
              <a:rPr lang="en-US" sz="2000" b="1" dirty="0" err="1" smtClean="0">
                <a:latin typeface="Arial Narrow" pitchFamily="34" charset="0"/>
              </a:rPr>
              <a:t>ve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38935" name="Line 25"/>
          <p:cNvSpPr>
            <a:spLocks noChangeShapeType="1"/>
          </p:cNvSpPr>
          <p:nvPr/>
        </p:nvSpPr>
        <p:spPr bwMode="auto">
          <a:xfrm>
            <a:off x="3211513" y="91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/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1878013" y="532263"/>
            <a:ext cx="2667000" cy="381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Anti HCV +</a:t>
            </a:r>
            <a:r>
              <a:rPr lang="en-US" sz="2000" b="1" dirty="0" err="1" smtClean="0">
                <a:latin typeface="Arial Narrow" pitchFamily="34" charset="0"/>
              </a:rPr>
              <a:t>ve</a:t>
            </a:r>
            <a:endParaRPr lang="en-US" sz="2000" b="1" dirty="0"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400969" y="1637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66875" y="1371600"/>
            <a:ext cx="32099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648994" y="159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267200" y="1828800"/>
            <a:ext cx="1914525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HCV RNA +</a:t>
            </a:r>
            <a:r>
              <a:rPr lang="en-US" sz="2000" b="1" dirty="0" err="1" smtClean="0">
                <a:latin typeface="Arial Narrow" pitchFamily="34" charset="0"/>
              </a:rPr>
              <a:t>ve</a:t>
            </a:r>
            <a:endParaRPr lang="en-US" sz="2000" b="1" dirty="0">
              <a:latin typeface="Arial Narrow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5105401" y="2514600"/>
            <a:ext cx="4572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6848475" y="3810000"/>
            <a:ext cx="2143125" cy="7493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Cirrhosis or </a:t>
            </a:r>
            <a:r>
              <a:rPr lang="en-US" b="1" dirty="0" err="1" smtClean="0">
                <a:latin typeface="Arial Narrow" pitchFamily="34" charset="0"/>
              </a:rPr>
              <a:t>precirrhosis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590800" y="4038599"/>
            <a:ext cx="1914525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 b="1" dirty="0" smtClean="0">
                <a:latin typeface="Arial Narrow" pitchFamily="34" charset="0"/>
              </a:rPr>
              <a:t>Normal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495675" y="3581399"/>
            <a:ext cx="403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267869" y="3809205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311231" y="3806030"/>
            <a:ext cx="457201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727950" y="4679951"/>
            <a:ext cx="2413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7077075" y="4800600"/>
            <a:ext cx="1914525" cy="762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400" b="1" dirty="0">
                <a:latin typeface="Arial Narrow" pitchFamily="34" charset="0"/>
              </a:rPr>
              <a:t>R</a:t>
            </a:r>
            <a:r>
              <a:rPr lang="en-US" sz="1400" b="1" dirty="0" smtClean="0">
                <a:latin typeface="Arial Narrow" pitchFamily="34" charset="0"/>
              </a:rPr>
              <a:t>efer </a:t>
            </a:r>
            <a:r>
              <a:rPr lang="en-US" sz="1400" b="1" dirty="0" smtClean="0">
                <a:latin typeface="Arial Narrow" pitchFamily="34" charset="0"/>
              </a:rPr>
              <a:t>transplant or consider combined liver-kidney transplant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4419600" y="2743199"/>
            <a:ext cx="1914525" cy="381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 b="1" dirty="0" smtClean="0">
                <a:latin typeface="Arial Narrow" pitchFamily="34" charset="0"/>
              </a:rPr>
              <a:t>Liver </a:t>
            </a:r>
            <a:r>
              <a:rPr lang="en-US" sz="2400" b="1" dirty="0" err="1" smtClean="0">
                <a:latin typeface="Arial Narrow" pitchFamily="34" charset="0"/>
              </a:rPr>
              <a:t>Bx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5105400" y="3352799"/>
            <a:ext cx="4572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457200" y="3124200"/>
            <a:ext cx="1914525" cy="381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b="1" dirty="0" smtClean="0">
                <a:latin typeface="Arial Narrow" pitchFamily="34" charset="0"/>
              </a:rPr>
              <a:t>Normal LFT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52400" y="4876801"/>
            <a:ext cx="2295525" cy="45719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List fro renal transplant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4724400" y="4038600"/>
            <a:ext cx="1914525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 b="1" dirty="0" smtClean="0">
                <a:latin typeface="Arial Narrow" pitchFamily="34" charset="0"/>
              </a:rPr>
              <a:t>Hepatitis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5401469" y="3809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3419475" y="5867400"/>
            <a:ext cx="1914525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HCV RNA -</a:t>
            </a:r>
            <a:r>
              <a:rPr lang="en-US" b="1" dirty="0" err="1" smtClean="0">
                <a:latin typeface="Arial Narrow" pitchFamily="34" charset="0"/>
              </a:rPr>
              <a:t>ve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5486400" y="5105400"/>
            <a:ext cx="45719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 b="1"/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4191000" y="4800600"/>
            <a:ext cx="2667000" cy="3048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Antiviral Rx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3610769" y="5599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76675" y="5334000"/>
            <a:ext cx="27527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6401594" y="5561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5715000" y="5791200"/>
            <a:ext cx="1914525" cy="4572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HCV RNA +</a:t>
            </a:r>
            <a:r>
              <a:rPr lang="en-US" b="1" dirty="0" err="1" smtClean="0">
                <a:latin typeface="Arial Narrow" pitchFamily="34" charset="0"/>
              </a:rPr>
              <a:t>ve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53" name="Straight Arrow Connector 52"/>
          <p:cNvCxnSpPr>
            <a:endCxn id="47" idx="0"/>
          </p:cNvCxnSpPr>
          <p:nvPr/>
        </p:nvCxnSpPr>
        <p:spPr>
          <a:xfrm rot="5400000">
            <a:off x="5430044" y="4666456"/>
            <a:ext cx="228600" cy="39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791200" y="6400800"/>
            <a:ext cx="1914525" cy="3048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 Narrow" pitchFamily="34" charset="0"/>
              </a:rPr>
              <a:t>Pt by pt decision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6515894" y="6330950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1524794" y="27424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592138" y="4173539"/>
            <a:ext cx="1371601" cy="34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29" idx="3"/>
          </p:cNvCxnSpPr>
          <p:nvPr/>
        </p:nvCxnSpPr>
        <p:spPr>
          <a:xfrm flipH="1">
            <a:off x="2447925" y="4572001"/>
            <a:ext cx="523878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2057401" y="5334003"/>
            <a:ext cx="1362077" cy="685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63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/>
              </a:rPr>
              <a:t>Hepatitis B </a:t>
            </a:r>
            <a:r>
              <a:rPr lang="en-US" sz="4000" dirty="0" smtClean="0">
                <a:solidFill>
                  <a:srgbClr val="FFFF00"/>
                </a:solidFill>
                <a:effectLst/>
              </a:rPr>
              <a:t>infection</a:t>
            </a:r>
            <a:endParaRPr lang="en-US" sz="40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305800" cy="518160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 Hepatitis </a:t>
            </a:r>
            <a:r>
              <a:rPr lang="en-US" dirty="0"/>
              <a:t>B infection </a:t>
            </a:r>
            <a:r>
              <a:rPr lang="en-US" dirty="0" smtClean="0"/>
              <a:t>is no </a:t>
            </a:r>
            <a:r>
              <a:rPr lang="en-US" dirty="0"/>
              <a:t>longer considered an </a:t>
            </a:r>
            <a:r>
              <a:rPr lang="en-US" dirty="0" smtClean="0"/>
              <a:t>absolute contraindication for transplantation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Patients </a:t>
            </a:r>
            <a:r>
              <a:rPr lang="en-US" dirty="0"/>
              <a:t>with past natural infection </a:t>
            </a:r>
            <a:r>
              <a:rPr lang="en-US" dirty="0" smtClean="0"/>
              <a:t>with detectable </a:t>
            </a:r>
            <a:r>
              <a:rPr lang="en-US" dirty="0"/>
              <a:t>antibody to hepatitis B </a:t>
            </a:r>
            <a:r>
              <a:rPr lang="en-US" dirty="0" smtClean="0"/>
              <a:t>surface antigen </a:t>
            </a:r>
            <a:r>
              <a:rPr lang="en-US" dirty="0"/>
              <a:t>(</a:t>
            </a:r>
            <a:r>
              <a:rPr lang="en-US" dirty="0" err="1"/>
              <a:t>HBsAb</a:t>
            </a:r>
            <a:r>
              <a:rPr lang="en-US" dirty="0"/>
              <a:t>) and negative </a:t>
            </a:r>
            <a:r>
              <a:rPr lang="en-US" dirty="0" smtClean="0"/>
              <a:t>hepatitis </a:t>
            </a:r>
            <a:r>
              <a:rPr lang="da-DK" dirty="0" smtClean="0"/>
              <a:t>B </a:t>
            </a:r>
            <a:r>
              <a:rPr lang="da-DK" dirty="0"/>
              <a:t>surface antigen (HBsAg</a:t>
            </a:r>
            <a:r>
              <a:rPr lang="da-DK" dirty="0" smtClean="0"/>
              <a:t>)</a:t>
            </a:r>
            <a:r>
              <a:rPr lang="en-US" dirty="0" smtClean="0"/>
              <a:t> antiviral </a:t>
            </a:r>
            <a:r>
              <a:rPr lang="en-US" dirty="0" smtClean="0"/>
              <a:t>prophylaxis </a:t>
            </a:r>
            <a:r>
              <a:rPr lang="en-US" dirty="0"/>
              <a:t>may be beneficial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Liver </a:t>
            </a:r>
            <a:r>
              <a:rPr lang="en-US" dirty="0"/>
              <a:t>biopsy should be performed </a:t>
            </a:r>
            <a:r>
              <a:rPr lang="en-US" dirty="0" smtClean="0"/>
              <a:t>in patients </a:t>
            </a:r>
            <a:r>
              <a:rPr lang="en-US" dirty="0"/>
              <a:t>with active hepatitis B; </a:t>
            </a:r>
            <a:r>
              <a:rPr lang="en-US" dirty="0" smtClean="0"/>
              <a:t>if advanced </a:t>
            </a:r>
            <a:r>
              <a:rPr lang="en-US" dirty="0"/>
              <a:t>liver disease is detected, </a:t>
            </a:r>
            <a:r>
              <a:rPr lang="en-US" dirty="0" smtClean="0"/>
              <a:t>patients should </a:t>
            </a:r>
            <a:r>
              <a:rPr lang="en-US" dirty="0"/>
              <a:t>be referred for </a:t>
            </a:r>
            <a:r>
              <a:rPr lang="en-US" dirty="0" smtClean="0"/>
              <a:t>combined liver-kidney </a:t>
            </a:r>
            <a:r>
              <a:rPr lang="en-US" dirty="0"/>
              <a:t>transplantation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Antiviral </a:t>
            </a:r>
            <a:r>
              <a:rPr lang="en-US" dirty="0"/>
              <a:t>treatment should be initiated </a:t>
            </a:r>
            <a:r>
              <a:rPr lang="en-US" dirty="0" smtClean="0"/>
              <a:t>in patients </a:t>
            </a:r>
            <a:r>
              <a:rPr lang="en-US" dirty="0"/>
              <a:t>with active viral </a:t>
            </a:r>
            <a:r>
              <a:rPr lang="en-US" dirty="0" smtClean="0"/>
              <a:t>replication (positive </a:t>
            </a:r>
            <a:r>
              <a:rPr lang="en-US" dirty="0"/>
              <a:t>hepatitis B e antigen [</a:t>
            </a:r>
            <a:r>
              <a:rPr lang="en-US" dirty="0" err="1" smtClean="0"/>
              <a:t>HBeAg</a:t>
            </a:r>
            <a:r>
              <a:rPr lang="en-US" dirty="0" smtClean="0"/>
              <a:t>] or </a:t>
            </a:r>
            <a:r>
              <a:rPr lang="en-US" dirty="0"/>
              <a:t>hepatitis B virus DNA)</a:t>
            </a:r>
          </a:p>
        </p:txBody>
      </p:sp>
    </p:spTree>
    <p:extLst>
      <p:ext uri="{BB962C8B-B14F-4D97-AF65-F5344CB8AC3E}">
        <p14:creationId xmlns:p14="http://schemas.microsoft.com/office/powerpoint/2010/main" val="92960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851648" cy="914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/>
              </a:rPr>
              <a:t>SLE and </a:t>
            </a:r>
            <a:r>
              <a:rPr lang="en-US" sz="4000" dirty="0" err="1" smtClean="0">
                <a:solidFill>
                  <a:srgbClr val="FFFF00"/>
                </a:solidFill>
                <a:effectLst/>
              </a:rPr>
              <a:t>vasculitis</a:t>
            </a:r>
            <a:endParaRPr lang="en-US" sz="40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77200" cy="5029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Transplantation </a:t>
            </a:r>
            <a:r>
              <a:rPr lang="en-US" dirty="0"/>
              <a:t>should be delayed </a:t>
            </a:r>
            <a:r>
              <a:rPr lang="en-US" dirty="0" smtClean="0"/>
              <a:t>until patients </a:t>
            </a:r>
            <a:r>
              <a:rPr lang="en-US" dirty="0"/>
              <a:t>have no clinically </a:t>
            </a:r>
            <a:r>
              <a:rPr lang="en-US" dirty="0" smtClean="0"/>
              <a:t>active disease </a:t>
            </a:r>
            <a:r>
              <a:rPr lang="en-US" dirty="0"/>
              <a:t>and are on </a:t>
            </a:r>
            <a:r>
              <a:rPr lang="en-US" dirty="0" smtClean="0"/>
              <a:t>minimal immunosuppressive therapy 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Previous </a:t>
            </a:r>
            <a:r>
              <a:rPr lang="en-US" dirty="0"/>
              <a:t>treatment with steroids </a:t>
            </a:r>
            <a:r>
              <a:rPr lang="en-US" dirty="0" smtClean="0"/>
              <a:t>increases the </a:t>
            </a:r>
            <a:r>
              <a:rPr lang="en-US" dirty="0"/>
              <a:t>risk of bone </a:t>
            </a:r>
            <a:r>
              <a:rPr lang="en-US" dirty="0" smtClean="0"/>
              <a:t>disease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Exposure to cytotoxic agents </a:t>
            </a:r>
            <a:r>
              <a:rPr lang="en-US" dirty="0" smtClean="0"/>
              <a:t>increases the </a:t>
            </a:r>
            <a:r>
              <a:rPr lang="en-US" dirty="0"/>
              <a:t>risk of bone marrow toxicity </a:t>
            </a:r>
            <a:r>
              <a:rPr lang="en-US" dirty="0" smtClean="0"/>
              <a:t>and </a:t>
            </a:r>
            <a:r>
              <a:rPr lang="en-US" dirty="0" err="1" smtClean="0"/>
              <a:t>posttransplantation</a:t>
            </a:r>
            <a:r>
              <a:rPr lang="en-US" dirty="0" smtClean="0"/>
              <a:t> </a:t>
            </a:r>
            <a:r>
              <a:rPr lang="en-US" dirty="0"/>
              <a:t>malignancy</a:t>
            </a:r>
          </a:p>
        </p:txBody>
      </p:sp>
    </p:spTree>
    <p:extLst>
      <p:ext uri="{BB962C8B-B14F-4D97-AF65-F5344CB8AC3E}">
        <p14:creationId xmlns:p14="http://schemas.microsoft.com/office/powerpoint/2010/main" val="182374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/>
              </a:rPr>
              <a:t>Polycystic </a:t>
            </a:r>
            <a:r>
              <a:rPr lang="en-US" sz="4000" dirty="0">
                <a:solidFill>
                  <a:srgbClr val="FFFF00"/>
                </a:solidFill>
                <a:effectLst/>
              </a:rPr>
              <a:t>kidney </a:t>
            </a:r>
            <a:r>
              <a:rPr lang="en-US" sz="4000" dirty="0" smtClean="0">
                <a:solidFill>
                  <a:srgbClr val="FFFF00"/>
                </a:solidFill>
                <a:effectLst/>
              </a:rPr>
              <a:t>disease</a:t>
            </a:r>
            <a:endParaRPr lang="en-US" sz="40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800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Pretransplantation</a:t>
            </a:r>
            <a:r>
              <a:rPr lang="en-US" dirty="0" smtClean="0"/>
              <a:t> </a:t>
            </a:r>
            <a:r>
              <a:rPr lang="en-US" dirty="0"/>
              <a:t>nephrectomy 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Extrarenal</a:t>
            </a:r>
            <a:r>
              <a:rPr lang="en-US" dirty="0" smtClean="0"/>
              <a:t> </a:t>
            </a:r>
            <a:r>
              <a:rPr lang="en-US" dirty="0" smtClean="0"/>
              <a:t>manifestations, such as aneurysm, </a:t>
            </a:r>
            <a:r>
              <a:rPr lang="en-US" dirty="0" err="1" smtClean="0"/>
              <a:t>valvular</a:t>
            </a:r>
            <a:r>
              <a:rPr lang="en-US" dirty="0" smtClean="0"/>
              <a:t> </a:t>
            </a:r>
            <a:r>
              <a:rPr lang="en-US" dirty="0"/>
              <a:t>heart disease, and </a:t>
            </a:r>
            <a:r>
              <a:rPr lang="en-US" dirty="0" smtClean="0"/>
              <a:t>diverticulosis, may </a:t>
            </a:r>
            <a:r>
              <a:rPr lang="en-US" dirty="0"/>
              <a:t>complicate the </a:t>
            </a:r>
            <a:r>
              <a:rPr lang="en-US" dirty="0" smtClean="0"/>
              <a:t>transplantation course</a:t>
            </a:r>
            <a:r>
              <a:rPr lang="en-US" dirty="0"/>
              <a:t>, and screening should </a:t>
            </a:r>
            <a:r>
              <a:rPr lang="en-US" dirty="0" smtClean="0"/>
              <a:t>be performed </a:t>
            </a:r>
            <a:r>
              <a:rPr lang="en-US" dirty="0"/>
              <a:t>in suspected cases</a:t>
            </a:r>
          </a:p>
        </p:txBody>
      </p:sp>
    </p:spTree>
    <p:extLst>
      <p:ext uri="{BB962C8B-B14F-4D97-AF65-F5344CB8AC3E}">
        <p14:creationId xmlns:p14="http://schemas.microsoft.com/office/powerpoint/2010/main" val="34827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Primary </a:t>
            </a:r>
            <a:r>
              <a:rPr lang="en-US" dirty="0" err="1" smtClean="0">
                <a:solidFill>
                  <a:srgbClr val="FFFF00"/>
                </a:solidFill>
              </a:rPr>
              <a:t>oxalosis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77200" cy="50292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sz="3600" dirty="0" smtClean="0"/>
              <a:t>Primary </a:t>
            </a:r>
            <a:r>
              <a:rPr lang="en-US" sz="3600" dirty="0" err="1"/>
              <a:t>oxalosis</a:t>
            </a:r>
            <a:r>
              <a:rPr lang="en-US" sz="3600" dirty="0"/>
              <a:t> is a </a:t>
            </a:r>
            <a:r>
              <a:rPr lang="en-US" sz="3600" dirty="0" smtClean="0"/>
              <a:t>contraindication for </a:t>
            </a:r>
            <a:r>
              <a:rPr lang="en-US" sz="3600" dirty="0"/>
              <a:t>single-organ kidney </a:t>
            </a:r>
            <a:r>
              <a:rPr lang="en-US" sz="3600" dirty="0" smtClean="0"/>
              <a:t>transplantation, and </a:t>
            </a:r>
            <a:r>
              <a:rPr lang="en-US" sz="3600" dirty="0"/>
              <a:t>patients should be referred for </a:t>
            </a:r>
            <a:r>
              <a:rPr lang="en-US" sz="3600" dirty="0" smtClean="0"/>
              <a:t>combined liver-kidney </a:t>
            </a:r>
            <a:r>
              <a:rPr lang="en-US" sz="3600" dirty="0"/>
              <a:t>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63630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851648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Advanced </a:t>
            </a:r>
            <a:r>
              <a:rPr lang="en-US" sz="4400" dirty="0" smtClean="0">
                <a:solidFill>
                  <a:srgbClr val="FFFF00"/>
                </a:solidFill>
              </a:rPr>
              <a:t>age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54696" cy="4648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Patients </a:t>
            </a:r>
            <a:r>
              <a:rPr lang="en-US" dirty="0"/>
              <a:t>older than 60 years are at </a:t>
            </a:r>
            <a:r>
              <a:rPr lang="en-US" dirty="0" smtClean="0"/>
              <a:t>a greater </a:t>
            </a:r>
            <a:r>
              <a:rPr lang="en-US" dirty="0"/>
              <a:t>risk of </a:t>
            </a:r>
            <a:r>
              <a:rPr lang="en-US" dirty="0" err="1"/>
              <a:t>posttransplantation</a:t>
            </a:r>
            <a:r>
              <a:rPr lang="en-US" dirty="0"/>
              <a:t> </a:t>
            </a:r>
            <a:r>
              <a:rPr lang="en-US" dirty="0" smtClean="0"/>
              <a:t>infection and </a:t>
            </a:r>
            <a:r>
              <a:rPr lang="en-US" dirty="0"/>
              <a:t>are more susceptible to </a:t>
            </a:r>
            <a:r>
              <a:rPr lang="en-US" dirty="0" smtClean="0"/>
              <a:t>medication side </a:t>
            </a:r>
            <a:r>
              <a:rPr lang="en-US" dirty="0"/>
              <a:t>effects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Appropriately </a:t>
            </a:r>
            <a:r>
              <a:rPr lang="en-US" dirty="0"/>
              <a:t>evaluated and </a:t>
            </a:r>
            <a:r>
              <a:rPr lang="en-US" dirty="0" smtClean="0"/>
              <a:t>educated patients </a:t>
            </a:r>
            <a:r>
              <a:rPr lang="en-US" dirty="0"/>
              <a:t>in their 70s may benefit </a:t>
            </a:r>
            <a:r>
              <a:rPr lang="en-US" dirty="0" smtClean="0"/>
              <a:t>in terms </a:t>
            </a:r>
            <a:r>
              <a:rPr lang="en-US" dirty="0"/>
              <a:t>of life expectancy from </a:t>
            </a:r>
            <a:r>
              <a:rPr lang="en-US" dirty="0" smtClean="0"/>
              <a:t>transplantation and </a:t>
            </a:r>
            <a:r>
              <a:rPr lang="en-US" dirty="0"/>
              <a:t>may be considered as </a:t>
            </a:r>
            <a:r>
              <a:rPr lang="en-US" dirty="0" smtClean="0"/>
              <a:t>transplant candidates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limited data on outcomes </a:t>
            </a:r>
            <a:r>
              <a:rPr lang="en-US" dirty="0" smtClean="0"/>
              <a:t>for patients </a:t>
            </a:r>
            <a:r>
              <a:rPr lang="en-US" dirty="0"/>
              <a:t>in their late </a:t>
            </a:r>
            <a:r>
              <a:rPr lang="en-US" dirty="0" smtClean="0"/>
              <a:t>70s </a:t>
            </a:r>
            <a:r>
              <a:rPr lang="en-US" dirty="0"/>
              <a:t>and early </a:t>
            </a:r>
            <a:r>
              <a:rPr lang="en-US" dirty="0" smtClean="0"/>
              <a:t>80s</a:t>
            </a:r>
            <a:r>
              <a:rPr lang="en-US" dirty="0"/>
              <a:t>most of these patients are better </a:t>
            </a:r>
            <a:r>
              <a:rPr lang="en-US" dirty="0" smtClean="0"/>
              <a:t>served by </a:t>
            </a:r>
            <a:r>
              <a:rPr lang="en-US" dirty="0"/>
              <a:t>remaining on dialysis therapy</a:t>
            </a:r>
          </a:p>
        </p:txBody>
      </p:sp>
    </p:spTree>
    <p:extLst>
      <p:ext uri="{BB962C8B-B14F-4D97-AF65-F5344CB8AC3E}">
        <p14:creationId xmlns:p14="http://schemas.microsoft.com/office/powerpoint/2010/main" val="296912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/>
              <a:t>TRANSPLANTATION WORKUP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The </a:t>
            </a:r>
            <a:r>
              <a:rPr lang="en-US" sz="2800" b="1" u="sng" dirty="0"/>
              <a:t>purpose of the evaluation is to identify</a:t>
            </a:r>
          </a:p>
          <a:p>
            <a:r>
              <a:rPr lang="en-US" dirty="0"/>
              <a:t>C</a:t>
            </a:r>
            <a:r>
              <a:rPr lang="en-US" dirty="0" smtClean="0"/>
              <a:t>ontraindications </a:t>
            </a:r>
            <a:r>
              <a:rPr lang="en-US" dirty="0"/>
              <a:t>for kidney transplantation </a:t>
            </a:r>
          </a:p>
          <a:p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and correct medical and </a:t>
            </a:r>
            <a:r>
              <a:rPr lang="en-US" dirty="0" smtClean="0"/>
              <a:t>psychological conditions </a:t>
            </a:r>
            <a:r>
              <a:rPr lang="en-US" dirty="0"/>
              <a:t>that may affect transplant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Fitness 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Primary </a:t>
            </a:r>
            <a:r>
              <a:rPr lang="en-US" sz="4400" dirty="0">
                <a:solidFill>
                  <a:srgbClr val="FFFF00"/>
                </a:solidFill>
              </a:rPr>
              <a:t>glomerular </a:t>
            </a:r>
            <a:r>
              <a:rPr lang="en-US" sz="4400" dirty="0" smtClean="0">
                <a:solidFill>
                  <a:srgbClr val="FFFF00"/>
                </a:solidFill>
              </a:rPr>
              <a:t>disease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4958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Most</a:t>
            </a:r>
            <a:r>
              <a:rPr lang="en-US" dirty="0"/>
              <a:t>, but not all, glomerular </a:t>
            </a:r>
            <a:r>
              <a:rPr lang="en-US" dirty="0" smtClean="0"/>
              <a:t>disease may </a:t>
            </a:r>
            <a:r>
              <a:rPr lang="en-US" dirty="0"/>
              <a:t>recur after </a:t>
            </a:r>
            <a:r>
              <a:rPr lang="en-US" dirty="0" smtClean="0"/>
              <a:t>transplantation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Primary </a:t>
            </a:r>
            <a:r>
              <a:rPr lang="en-US" dirty="0"/>
              <a:t>focal sclerosis may recur </a:t>
            </a:r>
            <a:r>
              <a:rPr lang="en-US" dirty="0" smtClean="0"/>
              <a:t>in 20</a:t>
            </a:r>
            <a:r>
              <a:rPr lang="en-US" dirty="0"/>
              <a:t>% to 50% after kidney </a:t>
            </a:r>
            <a:r>
              <a:rPr lang="en-US" dirty="0" smtClean="0"/>
              <a:t>transplantation </a:t>
            </a:r>
            <a:r>
              <a:rPr lang="en-US" dirty="0" smtClean="0"/>
              <a:t>  </a:t>
            </a:r>
            <a:r>
              <a:rPr lang="en-US" dirty="0" smtClean="0"/>
              <a:t>risk </a:t>
            </a:r>
            <a:r>
              <a:rPr lang="en-US" dirty="0"/>
              <a:t>factors include younger age </a:t>
            </a:r>
            <a:r>
              <a:rPr lang="en-US" dirty="0" smtClean="0"/>
              <a:t>and rapid </a:t>
            </a:r>
            <a:r>
              <a:rPr lang="en-US" dirty="0"/>
              <a:t>progression in native </a:t>
            </a:r>
            <a:r>
              <a:rPr lang="en-US" dirty="0" smtClean="0"/>
              <a:t>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2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Recurrent Kidney Disease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5635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851648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Noncompliance and Cognitive Impairment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01000" cy="48006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Substance abuse – substance free for at least 6 months before being accepted for transplantation.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Patients with cognitive impairment should probably not undergo </a:t>
            </a:r>
            <a:r>
              <a:rPr lang="en-US" dirty="0" smtClean="0"/>
              <a:t>transplantation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1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851648" cy="609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CONCLUSION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10600" cy="5105400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Kidney transplantation should be discussed with all patients with </a:t>
            </a:r>
            <a:r>
              <a:rPr lang="en-US" sz="2000" dirty="0" smtClean="0"/>
              <a:t>irreversible advanced CKD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 smtClean="0"/>
              <a:t>In all candidate  CV </a:t>
            </a:r>
            <a:r>
              <a:rPr lang="en-US" sz="2000" dirty="0"/>
              <a:t>symptoms and signs, risk factors, and physical </a:t>
            </a:r>
            <a:r>
              <a:rPr lang="en-US" sz="2000" dirty="0" smtClean="0"/>
              <a:t>status must be assessed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Doppler studies of iliac and lower-extremity </a:t>
            </a:r>
            <a:r>
              <a:rPr lang="en-US" sz="2000" dirty="0" smtClean="0"/>
              <a:t>vessels in patient with risk for PAD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Smoking </a:t>
            </a:r>
            <a:r>
              <a:rPr lang="en-US" sz="2000" dirty="0" smtClean="0"/>
              <a:t>cessation is a must before transplantation.</a:t>
            </a:r>
            <a:endParaRPr lang="en-US" sz="2000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 smtClean="0"/>
              <a:t>PRA must be done in sensitized patient.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HLA - graft survival is better with fewer </a:t>
            </a:r>
            <a:r>
              <a:rPr lang="en-US" sz="2000" dirty="0" smtClean="0"/>
              <a:t>mismatches.</a:t>
            </a:r>
            <a:endParaRPr lang="en-US" sz="2000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Consideration should be given to treatment of patients with hepatitis C before transplantation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000" dirty="0"/>
              <a:t>Most, but not all, glomerular disease may recur after transplantation </a:t>
            </a:r>
            <a:r>
              <a:rPr lang="en-US" sz="2000" dirty="0" smtClean="0"/>
              <a:t>.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93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8816585">
            <a:off x="533400" y="2642044"/>
            <a:ext cx="7848600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38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10668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History </a:t>
            </a:r>
            <a:r>
              <a:rPr lang="en-US" sz="3200" dirty="0">
                <a:solidFill>
                  <a:srgbClr val="FFFF00"/>
                </a:solidFill>
              </a:rPr>
              <a:t>and physical </a:t>
            </a:r>
            <a:r>
              <a:rPr lang="en-US" sz="3200" dirty="0" smtClean="0">
                <a:solidFill>
                  <a:srgbClr val="FFFF00"/>
                </a:solidFill>
              </a:rPr>
              <a:t>examination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229600" cy="4953000"/>
          </a:xfrm>
        </p:spPr>
        <p:txBody>
          <a:bodyPr>
            <a:normAutofit/>
          </a:bodyPr>
          <a:lstStyle/>
          <a:p>
            <a:pPr marL="514350" indent="-514350" algn="l">
              <a:buAutoNum type="alphaUcPeriod"/>
            </a:pPr>
            <a:r>
              <a:rPr lang="en-US" sz="2800" dirty="0" smtClean="0"/>
              <a:t>Document </a:t>
            </a:r>
            <a:r>
              <a:rPr lang="en-US" sz="2800" dirty="0"/>
              <a:t>the cause of renal disease </a:t>
            </a:r>
            <a:r>
              <a:rPr lang="en-US" sz="2800" dirty="0" smtClean="0"/>
              <a:t>and assess </a:t>
            </a:r>
            <a:r>
              <a:rPr lang="en-US" sz="2800" dirty="0"/>
              <a:t>the risk of recurrence in the </a:t>
            </a:r>
            <a:r>
              <a:rPr lang="en-US" sz="2800" dirty="0" smtClean="0"/>
              <a:t>transplanted kidney</a:t>
            </a:r>
            <a:r>
              <a:rPr lang="en-US" sz="2800" dirty="0"/>
              <a:t>.</a:t>
            </a:r>
            <a:r>
              <a:rPr lang="en-US" sz="2800" dirty="0" smtClean="0"/>
              <a:t>  </a:t>
            </a:r>
          </a:p>
          <a:p>
            <a:pPr marL="514350" indent="-514350" algn="l">
              <a:buAutoNum type="alphaUcPeriod"/>
            </a:pPr>
            <a:r>
              <a:rPr lang="en-US" sz="2800" dirty="0" smtClean="0"/>
              <a:t>Family history </a:t>
            </a:r>
            <a:endParaRPr lang="en-US" sz="2800" dirty="0"/>
          </a:p>
          <a:p>
            <a:pPr marL="514350" indent="-514350" algn="l">
              <a:buAutoNum type="alphaUcPeriod"/>
            </a:pPr>
            <a:r>
              <a:rPr lang="en-US" sz="2800" dirty="0" smtClean="0"/>
              <a:t>Evidence </a:t>
            </a:r>
            <a:r>
              <a:rPr lang="en-US" sz="2800" dirty="0"/>
              <a:t>of </a:t>
            </a:r>
            <a:r>
              <a:rPr lang="en-US" sz="2800" dirty="0" smtClean="0"/>
              <a:t>CVD, </a:t>
            </a:r>
            <a:r>
              <a:rPr lang="en-US" sz="2800" dirty="0" smtClean="0"/>
              <a:t>cerebrovascular </a:t>
            </a:r>
            <a:r>
              <a:rPr lang="en-US" sz="2800" dirty="0"/>
              <a:t>disease, and peripheral </a:t>
            </a:r>
            <a:r>
              <a:rPr lang="en-US" sz="2800" dirty="0" smtClean="0"/>
              <a:t>vascular disease</a:t>
            </a:r>
            <a:endParaRPr lang="en-US" sz="2800" dirty="0" smtClean="0"/>
          </a:p>
          <a:p>
            <a:pPr marL="514350" indent="-514350" algn="l">
              <a:buAutoNum type="alphaUcPeriod"/>
            </a:pPr>
            <a:r>
              <a:rPr lang="en-US" sz="2800" dirty="0" smtClean="0"/>
              <a:t>Evidence </a:t>
            </a:r>
            <a:r>
              <a:rPr lang="en-US" sz="2800" dirty="0"/>
              <a:t>of defects in </a:t>
            </a:r>
            <a:r>
              <a:rPr lang="en-US" sz="2800" dirty="0" smtClean="0"/>
              <a:t>coagulation</a:t>
            </a:r>
          </a:p>
          <a:p>
            <a:pPr marL="514350" indent="-514350" algn="l">
              <a:buFont typeface="Wingdings 2"/>
              <a:buAutoNum type="alphaUcPeriod"/>
            </a:pPr>
            <a:r>
              <a:rPr lang="en-US" sz="2800" dirty="0"/>
              <a:t>Evidence of abnormalities of the urinary tract and bladder</a:t>
            </a:r>
          </a:p>
          <a:p>
            <a:pPr marL="514350" indent="-514350" algn="l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534400" cy="8382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FFFF00"/>
                </a:solidFill>
              </a:rPr>
              <a:t> History and physical </a:t>
            </a:r>
            <a:r>
              <a:rPr lang="en-US" sz="3200" dirty="0" smtClean="0">
                <a:solidFill>
                  <a:srgbClr val="FFFF00"/>
                </a:solidFill>
              </a:rPr>
              <a:t>examination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 startAt="4"/>
            </a:pPr>
            <a:r>
              <a:rPr lang="en-US" sz="2800" dirty="0" smtClean="0"/>
              <a:t>Financial </a:t>
            </a:r>
            <a:r>
              <a:rPr lang="en-US" sz="2800" dirty="0"/>
              <a:t>evaluation </a:t>
            </a:r>
            <a:endParaRPr lang="en-US" sz="2800" dirty="0" smtClean="0"/>
          </a:p>
          <a:p>
            <a:pPr marL="514350" indent="-514350" algn="l">
              <a:buFont typeface="+mj-lt"/>
              <a:buAutoNum type="alphaUcPeriod" startAt="4"/>
            </a:pPr>
            <a:r>
              <a:rPr lang="en-US" sz="2800" dirty="0" smtClean="0"/>
              <a:t>Psychosocial </a:t>
            </a:r>
          </a:p>
          <a:p>
            <a:pPr marL="514350" indent="-514350" algn="l">
              <a:buFont typeface="+mj-lt"/>
              <a:buAutoNum type="alphaUcPeriod" startAt="7"/>
            </a:pPr>
            <a:r>
              <a:rPr lang="en-US" sz="2800" dirty="0" smtClean="0"/>
              <a:t> </a:t>
            </a:r>
            <a:r>
              <a:rPr lang="en-US" dirty="0"/>
              <a:t>Evaluate sensitization risks </a:t>
            </a:r>
          </a:p>
          <a:p>
            <a:pPr marL="514350" indent="-514350" algn="l">
              <a:buFont typeface="+mj-lt"/>
              <a:buAutoNum type="alphaUcPeriod" startAt="7"/>
            </a:pPr>
            <a:r>
              <a:rPr lang="en-US" dirty="0" err="1"/>
              <a:t>R</a:t>
            </a:r>
            <a:r>
              <a:rPr lang="en-US" dirty="0" err="1" smtClean="0"/>
              <a:t>etransplantation</a:t>
            </a:r>
            <a:r>
              <a:rPr lang="en-US" dirty="0" smtClean="0"/>
              <a:t> </a:t>
            </a:r>
            <a:r>
              <a:rPr lang="en-US" dirty="0"/>
              <a:t>candidates</a:t>
            </a:r>
          </a:p>
        </p:txBody>
      </p:sp>
    </p:spTree>
    <p:extLst>
      <p:ext uri="{BB962C8B-B14F-4D97-AF65-F5344CB8AC3E}">
        <p14:creationId xmlns:p14="http://schemas.microsoft.com/office/powerpoint/2010/main" val="42355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Contraindications for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Kidney Transplantation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458200" cy="4419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Severe uncorrectable systemic conditions with </a:t>
            </a:r>
            <a:r>
              <a:rPr lang="en-US" dirty="0" smtClean="0"/>
              <a:t>short expected </a:t>
            </a:r>
            <a:r>
              <a:rPr lang="en-US" dirty="0"/>
              <a:t>life </a:t>
            </a:r>
            <a:r>
              <a:rPr lang="en-US" dirty="0" smtClean="0"/>
              <a:t>expectancy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Recent or untreatable malignancy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Uncontrolled psychiatric disorders and active </a:t>
            </a:r>
            <a:r>
              <a:rPr lang="en-US" dirty="0" smtClean="0"/>
              <a:t>substance abuse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Ongoing noncompliance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Chronic </a:t>
            </a:r>
            <a:r>
              <a:rPr lang="en-US" dirty="0"/>
              <a:t>active infection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Primary </a:t>
            </a:r>
            <a:r>
              <a:rPr lang="en-US" dirty="0" err="1"/>
              <a:t>oxalosis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672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Required </a:t>
            </a:r>
            <a:r>
              <a:rPr lang="en-US" sz="4400" dirty="0">
                <a:solidFill>
                  <a:srgbClr val="FFFF00"/>
                </a:solidFill>
              </a:rPr>
              <a:t>tests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Blood </a:t>
            </a:r>
            <a:r>
              <a:rPr lang="en-US" dirty="0"/>
              <a:t>type (need confirmatory test by </a:t>
            </a:r>
            <a:r>
              <a:rPr lang="en-US" dirty="0" smtClean="0"/>
              <a:t>2 laboratories</a:t>
            </a:r>
            <a:r>
              <a:rPr lang="en-US" dirty="0"/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blood count and </a:t>
            </a:r>
            <a:r>
              <a:rPr lang="en-US" dirty="0" smtClean="0"/>
              <a:t>comprehensive metabolic </a:t>
            </a:r>
            <a:r>
              <a:rPr lang="en-US" dirty="0"/>
              <a:t>panel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Prothrombin</a:t>
            </a:r>
            <a:r>
              <a:rPr lang="en-US" dirty="0" smtClean="0"/>
              <a:t> </a:t>
            </a:r>
            <a:r>
              <a:rPr lang="en-US" dirty="0"/>
              <a:t>time (PT), partial </a:t>
            </a:r>
            <a:r>
              <a:rPr lang="en-US" dirty="0" err="1" smtClean="0"/>
              <a:t>thromboplastin</a:t>
            </a:r>
            <a:r>
              <a:rPr lang="en-US" dirty="0" smtClean="0"/>
              <a:t> time </a:t>
            </a:r>
            <a:r>
              <a:rPr lang="en-US" dirty="0"/>
              <a:t>(PTT)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Hepatitis </a:t>
            </a:r>
            <a:r>
              <a:rPr lang="en-US" dirty="0"/>
              <a:t>serological </a:t>
            </a:r>
            <a:r>
              <a:rPr lang="en-US" dirty="0" smtClean="0"/>
              <a:t>tests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Cytomegalovirus </a:t>
            </a:r>
            <a:r>
              <a:rPr lang="en-US" dirty="0"/>
              <a:t>serological test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Tissue </a:t>
            </a:r>
            <a:r>
              <a:rPr lang="en-US" dirty="0"/>
              <a:t>typing for HLA and </a:t>
            </a:r>
            <a:r>
              <a:rPr lang="en-US" dirty="0" smtClean="0"/>
              <a:t>panel-reactive antibody </a:t>
            </a:r>
            <a:r>
              <a:rPr lang="en-US" dirty="0"/>
              <a:t>(PRA)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Identification </a:t>
            </a:r>
            <a:r>
              <a:rPr lang="en-US" dirty="0"/>
              <a:t>of specific HLA </a:t>
            </a:r>
            <a:r>
              <a:rPr lang="en-US" dirty="0" smtClean="0"/>
              <a:t>antibody should </a:t>
            </a:r>
            <a:r>
              <a:rPr lang="en-US" dirty="0"/>
              <a:t>be performed in patients </a:t>
            </a:r>
            <a:r>
              <a:rPr lang="en-US" dirty="0" smtClean="0"/>
              <a:t>with positive </a:t>
            </a:r>
            <a:r>
              <a:rPr lang="en-US" dirty="0"/>
              <a:t>PRA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Electrocardiogram </a:t>
            </a:r>
            <a:r>
              <a:rPr lang="en-US" dirty="0"/>
              <a:t>(ECG)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Chest </a:t>
            </a:r>
            <a:r>
              <a:rPr lang="en-US" dirty="0"/>
              <a:t>X-ray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Renal </a:t>
            </a:r>
            <a:r>
              <a:rPr lang="en-US" dirty="0"/>
              <a:t>ultrasound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4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9906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Optional </a:t>
            </a:r>
            <a:r>
              <a:rPr lang="en-US" sz="4400" dirty="0">
                <a:solidFill>
                  <a:srgbClr val="FFFF00"/>
                </a:solidFill>
              </a:rPr>
              <a:t>laboratory </a:t>
            </a:r>
            <a:r>
              <a:rPr lang="en-US" sz="4400" dirty="0" smtClean="0">
                <a:solidFill>
                  <a:srgbClr val="FFFF00"/>
                </a:solidFill>
              </a:rPr>
              <a:t>tests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382000" cy="4343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Purified </a:t>
            </a:r>
            <a:r>
              <a:rPr lang="en-US" dirty="0"/>
              <a:t>protein derivative (PPD) test in </a:t>
            </a:r>
            <a:r>
              <a:rPr lang="en-US" dirty="0" smtClean="0"/>
              <a:t>those with </a:t>
            </a:r>
            <a:r>
              <a:rPr lang="en-US" dirty="0"/>
              <a:t>a history of exposure to </a:t>
            </a:r>
            <a:r>
              <a:rPr lang="en-US" dirty="0" smtClean="0"/>
              <a:t>tuberculosis, prior </a:t>
            </a:r>
            <a:r>
              <a:rPr lang="en-US" dirty="0"/>
              <a:t>residence in an endemic area, or </a:t>
            </a:r>
            <a:r>
              <a:rPr lang="en-US" dirty="0" smtClean="0"/>
              <a:t>chest X-ray </a:t>
            </a:r>
            <a:r>
              <a:rPr lang="en-US" dirty="0"/>
              <a:t>suspicious of tuberculosis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Colonoscopy </a:t>
            </a:r>
            <a:r>
              <a:rPr lang="en-US" dirty="0"/>
              <a:t>in patients older than 50 </a:t>
            </a:r>
            <a:r>
              <a:rPr lang="en-US" dirty="0" smtClean="0"/>
              <a:t>years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Mammogram </a:t>
            </a:r>
            <a:r>
              <a:rPr lang="en-US" dirty="0"/>
              <a:t>in women older than 40 years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Prostate-specific </a:t>
            </a:r>
            <a:r>
              <a:rPr lang="en-US" dirty="0"/>
              <a:t>antigen (PSA) in </a:t>
            </a:r>
            <a:r>
              <a:rPr lang="en-US" dirty="0" smtClean="0"/>
              <a:t>men older </a:t>
            </a:r>
            <a:r>
              <a:rPr lang="en-US" dirty="0"/>
              <a:t>than 45 years</a:t>
            </a:r>
          </a:p>
        </p:txBody>
      </p:sp>
    </p:spTree>
    <p:extLst>
      <p:ext uri="{BB962C8B-B14F-4D97-AF65-F5344CB8AC3E}">
        <p14:creationId xmlns:p14="http://schemas.microsoft.com/office/powerpoint/2010/main" val="36588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851648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Optional laboratory tests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4196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Serum </a:t>
            </a:r>
            <a:r>
              <a:rPr lang="en-US" dirty="0" err="1"/>
              <a:t>immunoelectrophoresis</a:t>
            </a:r>
            <a:r>
              <a:rPr lang="en-US" dirty="0"/>
              <a:t> in </a:t>
            </a:r>
            <a:r>
              <a:rPr lang="en-US" dirty="0" smtClean="0"/>
              <a:t>patients older </a:t>
            </a:r>
            <a:r>
              <a:rPr lang="en-US" dirty="0"/>
              <a:t>than 60 </a:t>
            </a:r>
            <a:r>
              <a:rPr lang="en-US" dirty="0" smtClean="0"/>
              <a:t>years </a:t>
            </a:r>
            <a:r>
              <a:rPr lang="en-US" dirty="0"/>
              <a:t>and those with </a:t>
            </a:r>
            <a:r>
              <a:rPr lang="en-US" dirty="0" smtClean="0"/>
              <a:t>unexplained renal </a:t>
            </a:r>
            <a:r>
              <a:rPr lang="en-US" dirty="0"/>
              <a:t>failure and anemia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Stress </a:t>
            </a:r>
            <a:r>
              <a:rPr lang="en-US" dirty="0"/>
              <a:t>test, echocardiogram, and </a:t>
            </a:r>
            <a:r>
              <a:rPr lang="en-US" dirty="0" smtClean="0"/>
              <a:t>cardiac angiogram </a:t>
            </a:r>
            <a:r>
              <a:rPr lang="en-US" dirty="0"/>
              <a:t>(see cardiac section)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Vascular </a:t>
            </a:r>
            <a:r>
              <a:rPr lang="en-US" dirty="0"/>
              <a:t>study (see vascular section)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Detailed </a:t>
            </a:r>
            <a:r>
              <a:rPr lang="en-US" dirty="0"/>
              <a:t>coagulation study in those </a:t>
            </a:r>
            <a:r>
              <a:rPr lang="en-US" dirty="0" smtClean="0"/>
              <a:t>with history </a:t>
            </a:r>
            <a:r>
              <a:rPr lang="en-US" dirty="0"/>
              <a:t>of deep venous thrombosis, </a:t>
            </a:r>
            <a:r>
              <a:rPr lang="en-US" dirty="0" smtClean="0"/>
              <a:t>spontaneous abortion</a:t>
            </a:r>
            <a:r>
              <a:rPr lang="en-US" dirty="0"/>
              <a:t>, recurrent clotting of </a:t>
            </a:r>
            <a:r>
              <a:rPr lang="en-US" dirty="0" smtClean="0"/>
              <a:t>a dialysis </a:t>
            </a:r>
            <a:r>
              <a:rPr lang="en-US" dirty="0"/>
              <a:t>fistula or graft, or bleeding </a:t>
            </a:r>
            <a:r>
              <a:rPr lang="en-US" dirty="0" smtClean="0"/>
              <a:t>tendency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7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1441</Words>
  <Application>Microsoft Office PowerPoint</Application>
  <PresentationFormat>On-screen Show (4:3)</PresentationFormat>
  <Paragraphs>212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Evaluation of Adult Kidney Transplant Candidates</vt:lpstr>
      <vt:lpstr>WHEN TO REFER</vt:lpstr>
      <vt:lpstr>TRANSPLANTATION WORKUP</vt:lpstr>
      <vt:lpstr>History and physical examination  </vt:lpstr>
      <vt:lpstr> History and physical examination</vt:lpstr>
      <vt:lpstr>Contraindications for Kidney Transplantation</vt:lpstr>
      <vt:lpstr>Required tests</vt:lpstr>
      <vt:lpstr>Optional laboratory tests</vt:lpstr>
      <vt:lpstr>Optional laboratory tests</vt:lpstr>
      <vt:lpstr>CARDIAC EVALUATION*</vt:lpstr>
      <vt:lpstr>PowerPoint Presentation</vt:lpstr>
      <vt:lpstr>Cerebrovascular diseases</vt:lpstr>
      <vt:lpstr>PERIPHERAL VASCULAR EVALUATION</vt:lpstr>
      <vt:lpstr>PULMONARY EVALUATION</vt:lpstr>
      <vt:lpstr> UROLOGICAL EVALUATION</vt:lpstr>
      <vt:lpstr>UROLOGICAL EVALUATION</vt:lpstr>
      <vt:lpstr>UROLOGICAL EVALUATION</vt:lpstr>
      <vt:lpstr>IMMUNOLOGIC RISK</vt:lpstr>
      <vt:lpstr>IMMUNOLOGIC RISK</vt:lpstr>
      <vt:lpstr>EVALUATION OF COMORBID CONDITIONS</vt:lpstr>
      <vt:lpstr>EVALUATION OF COMORBID CONDITIONS</vt:lpstr>
      <vt:lpstr>Patients with history of cancer</vt:lpstr>
      <vt:lpstr>Hepatitis C infection</vt:lpstr>
      <vt:lpstr>PowerPoint Presentation</vt:lpstr>
      <vt:lpstr>Hepatitis B infection</vt:lpstr>
      <vt:lpstr>SLE and vasculitis</vt:lpstr>
      <vt:lpstr>Polycystic kidney disease</vt:lpstr>
      <vt:lpstr>Primary oxalosis</vt:lpstr>
      <vt:lpstr>Advanced age</vt:lpstr>
      <vt:lpstr>Primary glomerular disease</vt:lpstr>
      <vt:lpstr>Recurrent Kidney Disease</vt:lpstr>
      <vt:lpstr>Noncompliance and Cognitive Impairment 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Adult Kidney Transplant Candidates</dc:title>
  <dc:creator>Dr.EmadAboKhabar</dc:creator>
  <cp:lastModifiedBy>Dr.EmadAboKhabar</cp:lastModifiedBy>
  <cp:revision>65</cp:revision>
  <dcterms:created xsi:type="dcterms:W3CDTF">2015-04-09T05:22:30Z</dcterms:created>
  <dcterms:modified xsi:type="dcterms:W3CDTF">2015-05-04T22:25:24Z</dcterms:modified>
</cp:coreProperties>
</file>